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665" r:id="rId3"/>
    <p:sldId id="687" r:id="rId4"/>
    <p:sldId id="561" r:id="rId5"/>
    <p:sldId id="620" r:id="rId6"/>
    <p:sldId id="695" r:id="rId7"/>
    <p:sldId id="623" r:id="rId8"/>
    <p:sldId id="630" r:id="rId9"/>
    <p:sldId id="692" r:id="rId10"/>
    <p:sldId id="693" r:id="rId11"/>
    <p:sldId id="637" r:id="rId12"/>
    <p:sldId id="696" r:id="rId13"/>
    <p:sldId id="697" r:id="rId14"/>
    <p:sldId id="698" r:id="rId15"/>
    <p:sldId id="666" r:id="rId16"/>
    <p:sldId id="636" r:id="rId17"/>
    <p:sldId id="481" r:id="rId18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713" userDrawn="1">
          <p15:clr>
            <a:srgbClr val="A4A3A4"/>
          </p15:clr>
        </p15:guide>
        <p15:guide id="4" orient="horz" pos="2981" userDrawn="1">
          <p15:clr>
            <a:srgbClr val="A4A3A4"/>
          </p15:clr>
        </p15:guide>
        <p15:guide id="5" pos="158" userDrawn="1">
          <p15:clr>
            <a:srgbClr val="A4A3A4"/>
          </p15:clr>
        </p15:guide>
        <p15:guide id="6" pos="56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F54"/>
    <a:srgbClr val="FF9C47"/>
    <a:srgbClr val="007A33"/>
    <a:srgbClr val="FF2626"/>
    <a:srgbClr val="91C74C"/>
    <a:srgbClr val="00B0F0"/>
    <a:srgbClr val="FFFF4A"/>
    <a:srgbClr val="FECF22"/>
    <a:srgbClr val="000000"/>
    <a:srgbClr val="4B8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26" autoAdjust="0"/>
    <p:restoredTop sz="94669" autoAdjust="0"/>
  </p:normalViewPr>
  <p:slideViewPr>
    <p:cSldViewPr>
      <p:cViewPr varScale="1">
        <p:scale>
          <a:sx n="144" d="100"/>
          <a:sy n="144" d="100"/>
        </p:scale>
        <p:origin x="276" y="108"/>
      </p:cViewPr>
      <p:guideLst>
        <p:guide orient="horz" pos="1620"/>
        <p:guide pos="2880"/>
        <p:guide orient="horz" pos="713"/>
        <p:guide orient="horz" pos="2981"/>
        <p:guide pos="158"/>
        <p:guide pos="56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CFC42-3B24-4038-85CD-F3F09EEFBED3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ADEEF-F1D0-4EAE-A39E-2885B2AD0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497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Фотография на подложке может быть заменена в зависимости от тематики презентации</a:t>
            </a:r>
          </a:p>
          <a:p>
            <a:endParaRPr lang="ru-RU" b="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ADEEF-F1D0-4EAE-A39E-2885B2AD0012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431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</a:t>
            </a:r>
            <a:r>
              <a:rPr lang="ru-RU" sz="1200" b="0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2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подложке могут быть заменены в зависимости от тематики презентации. Рекомендуется</a:t>
            </a:r>
            <a:r>
              <a:rPr lang="ru-RU" sz="1200" b="0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использовать данный шаблон для презентации ключевых цифр при их наличии</a:t>
            </a:r>
            <a:endParaRPr lang="ru-RU" sz="1200" b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ADEEF-F1D0-4EAE-A39E-2885B2AD0012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1730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Данный шаблон может быть использован в отдельных случаях при необходимости</a:t>
            </a:r>
            <a:r>
              <a:rPr lang="ru-RU" sz="1200" b="0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размещения большого количества текстовых материалов, что в целом для презентаций в классическом понимании не приветствуется.</a:t>
            </a:r>
            <a:endParaRPr lang="ru-RU" sz="1200" b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ADEEF-F1D0-4EAE-A39E-2885B2AD0012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4937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B108-DF97-4647-80A4-AC5D73FA5E56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0F37-AA50-4ADA-BB82-5B298AB2C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04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B108-DF97-4647-80A4-AC5D73FA5E56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0F37-AA50-4ADA-BB82-5B298AB2C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326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B108-DF97-4647-80A4-AC5D73FA5E56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0F37-AA50-4ADA-BB82-5B298AB2C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1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B108-DF97-4647-80A4-AC5D73FA5E56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0F37-AA50-4ADA-BB82-5B298AB2C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32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B108-DF97-4647-80A4-AC5D73FA5E56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0F37-AA50-4ADA-BB82-5B298AB2C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680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B108-DF97-4647-80A4-AC5D73FA5E56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0F37-AA50-4ADA-BB82-5B298AB2C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395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B108-DF97-4647-80A4-AC5D73FA5E56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0F37-AA50-4ADA-BB82-5B298AB2C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479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B108-DF97-4647-80A4-AC5D73FA5E56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0F37-AA50-4ADA-BB82-5B298AB2C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16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B108-DF97-4647-80A4-AC5D73FA5E56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0F37-AA50-4ADA-BB82-5B298AB2C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295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B108-DF97-4647-80A4-AC5D73FA5E56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0F37-AA50-4ADA-BB82-5B298AB2C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3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B108-DF97-4647-80A4-AC5D73FA5E56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0F37-AA50-4ADA-BB82-5B298AB2C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75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5B108-DF97-4647-80A4-AC5D73FA5E56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70F37-AA50-4ADA-BB82-5B298AB2C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57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973"/>
            <a:ext cx="9144000" cy="5168348"/>
          </a:xfrm>
          <a:prstGeom prst="rect">
            <a:avLst/>
          </a:prstGeom>
        </p:spPr>
      </p:pic>
      <p:sp>
        <p:nvSpPr>
          <p:cNvPr id="5" name="Текст 9"/>
          <p:cNvSpPr txBox="1">
            <a:spLocks/>
          </p:cNvSpPr>
          <p:nvPr/>
        </p:nvSpPr>
        <p:spPr>
          <a:xfrm>
            <a:off x="250825" y="627534"/>
            <a:ext cx="5041900" cy="33843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l" defTabSz="914400" rtl="0" eaLnBrk="1" latinLnBrk="0" hangingPunct="1"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i="1" dirty="0">
                <a:solidFill>
                  <a:srgbClr val="007A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день </a:t>
            </a:r>
            <a:endParaRPr lang="en-US" sz="1800" b="1" i="1" dirty="0" smtClean="0">
              <a:solidFill>
                <a:srgbClr val="007A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i="1" dirty="0" smtClean="0">
                <a:solidFill>
                  <a:srgbClr val="007A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lang="ru-RU" sz="1800" b="1" i="1" dirty="0">
                <a:solidFill>
                  <a:srgbClr val="007A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работаем для того, </a:t>
            </a:r>
            <a:endParaRPr lang="en-US" sz="1800" b="1" i="1" dirty="0" smtClean="0">
              <a:solidFill>
                <a:srgbClr val="007A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i="1" dirty="0" smtClean="0">
                <a:solidFill>
                  <a:srgbClr val="007A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</a:t>
            </a:r>
            <a:r>
              <a:rPr lang="ru-RU" sz="1800" b="1" i="1" dirty="0">
                <a:solidFill>
                  <a:srgbClr val="007A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миллионы семей имели возможность приобретать высококачественные и доступные продукты </a:t>
            </a:r>
            <a:r>
              <a:rPr lang="ru-RU" sz="1800" b="1" i="1" dirty="0" smtClean="0">
                <a:solidFill>
                  <a:srgbClr val="007A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питания</a:t>
            </a:r>
            <a:endParaRPr lang="ru-RU" sz="1800" i="1" dirty="0" smtClean="0">
              <a:solidFill>
                <a:srgbClr val="007A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9"/>
          <p:cNvSpPr txBox="1">
            <a:spLocks/>
          </p:cNvSpPr>
          <p:nvPr/>
        </p:nvSpPr>
        <p:spPr>
          <a:xfrm>
            <a:off x="0" y="3219822"/>
            <a:ext cx="8353622" cy="10801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l" defTabSz="914400" rtl="0" eaLnBrk="1" latinLnBrk="0" hangingPunct="1"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1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«Белгородский бройлер»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3" y="4091720"/>
            <a:ext cx="946260" cy="5826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075" y="4009764"/>
            <a:ext cx="94779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4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29100"/>
            <a:ext cx="172819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74140"/>
            <a:ext cx="1296144" cy="97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52" t="1309" r="14184" b="-746"/>
          <a:stretch/>
        </p:blipFill>
        <p:spPr>
          <a:xfrm>
            <a:off x="2837098" y="2062699"/>
            <a:ext cx="6306902" cy="311690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9511" y="453489"/>
            <a:ext cx="25922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Возможности для карьерного роста в Зоотехнии: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24067" y="4380426"/>
            <a:ext cx="3703917" cy="4955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Оператор птицеводства</a:t>
            </a:r>
          </a:p>
          <a:p>
            <a:pPr algn="ctr"/>
            <a:r>
              <a:rPr lang="ru-RU" dirty="0" smtClean="0"/>
              <a:t>Дезинфектор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47664" y="3611257"/>
            <a:ext cx="3631909" cy="51225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Стажер бригадира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24063" y="2804341"/>
            <a:ext cx="3631909" cy="5221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Бригадир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84835" y="2026436"/>
            <a:ext cx="3631909" cy="4969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Менеджер площадки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79912" y="1154916"/>
            <a:ext cx="3631909" cy="54631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Директор по производству РС/БС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926618" y="325207"/>
            <a:ext cx="3631909" cy="54631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Директор направления Выращивание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69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4710" y="153273"/>
            <a:ext cx="2746355" cy="21304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699542"/>
            <a:ext cx="266429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Стажер ветеринарного врача</a:t>
            </a:r>
          </a:p>
          <a:p>
            <a:endParaRPr lang="ru-RU" sz="2800" b="1" i="1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Ветеринарный врач</a:t>
            </a:r>
          </a:p>
          <a:p>
            <a:endParaRPr lang="ru-RU" sz="2800" b="1" i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Стажер </a:t>
            </a: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бригадира</a:t>
            </a:r>
          </a:p>
          <a:p>
            <a:endParaRPr lang="ru-RU" sz="3200" b="1" i="1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Бригадир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80881" y="2427734"/>
            <a:ext cx="22991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i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Менеджер площадки</a:t>
            </a:r>
            <a:endParaRPr lang="ru-RU" sz="2800" b="1" i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961" r="3615"/>
          <a:stretch/>
        </p:blipFill>
        <p:spPr>
          <a:xfrm>
            <a:off x="6335688" y="0"/>
            <a:ext cx="280831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4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70172" y="3289621"/>
            <a:ext cx="4036716" cy="740614"/>
          </a:xfrm>
          <a:prstGeom prst="rect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ru-RU" sz="1400" dirty="0">
              <a:solidFill>
                <a:srgbClr val="454A4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6333" y="2944557"/>
            <a:ext cx="8950461" cy="2016957"/>
          </a:xfrm>
          <a:prstGeom prst="rect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285750" indent="-285750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454A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закрепление </a:t>
            </a:r>
            <a:r>
              <a:rPr lang="ru-RU" sz="1400" b="1" dirty="0">
                <a:solidFill>
                  <a:srgbClr val="454A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наставника;</a:t>
            </a:r>
          </a:p>
          <a:p>
            <a:pPr marL="285750" indent="-285750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454A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организация </a:t>
            </a:r>
            <a:r>
              <a:rPr lang="ru-RU" sz="1400" b="1" dirty="0">
                <a:solidFill>
                  <a:srgbClr val="454A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процессов адаптации и обучения;</a:t>
            </a:r>
          </a:p>
          <a:p>
            <a:pPr marL="285750" indent="-285750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454A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компенсация </a:t>
            </a:r>
            <a:r>
              <a:rPr lang="ru-RU" sz="1400" b="1" dirty="0">
                <a:solidFill>
                  <a:srgbClr val="454A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аренды найма жилья при трудоустройстве вне региона проживания или </a:t>
            </a:r>
            <a:r>
              <a:rPr lang="ru-RU" sz="1400" b="1" dirty="0" err="1">
                <a:solidFill>
                  <a:srgbClr val="454A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софинансирование</a:t>
            </a:r>
            <a:r>
              <a:rPr lang="ru-RU" sz="1400" b="1" dirty="0">
                <a:solidFill>
                  <a:srgbClr val="454A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ипотечного кредитования в размере до 15 000 рублей;</a:t>
            </a:r>
          </a:p>
          <a:p>
            <a:pPr marL="285750" indent="-285750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454A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организация </a:t>
            </a:r>
            <a:r>
              <a:rPr lang="ru-RU" sz="1400" b="1" dirty="0">
                <a:solidFill>
                  <a:srgbClr val="454A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профессиональных конкурсов мастерства;</a:t>
            </a:r>
          </a:p>
          <a:p>
            <a:pPr marL="285750" indent="-285750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454A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организация </a:t>
            </a:r>
            <a:r>
              <a:rPr lang="ru-RU" sz="1400" b="1" dirty="0">
                <a:solidFill>
                  <a:srgbClr val="454A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поездок по обмену опытом на другие предприятия аналогичного профиля;</a:t>
            </a:r>
          </a:p>
          <a:p>
            <a:pPr marL="285750" indent="-285750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454A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участие </a:t>
            </a:r>
            <a:r>
              <a:rPr lang="ru-RU" sz="1400" b="1" dirty="0">
                <a:solidFill>
                  <a:srgbClr val="454A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мероприятиях, организованных Обществом для молодых специалистов и учащихся учебных заведений;</a:t>
            </a:r>
          </a:p>
          <a:p>
            <a:pPr marL="285750" indent="-285750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454A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возможность </a:t>
            </a:r>
            <a:r>
              <a:rPr lang="ru-RU" sz="1400" b="1" dirty="0">
                <a:solidFill>
                  <a:srgbClr val="454A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номинации на ежегодную премию «Открытие года» (в случае победы приз – 50 000 рублей).</a:t>
            </a:r>
          </a:p>
          <a:p>
            <a:pPr>
              <a:spcAft>
                <a:spcPts val="600"/>
              </a:spcAft>
            </a:pPr>
            <a:endParaRPr lang="ru-RU" sz="1400" b="1" dirty="0">
              <a:solidFill>
                <a:srgbClr val="454A4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72" y="171940"/>
            <a:ext cx="1332000" cy="286152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4206887" y="1257910"/>
            <a:ext cx="720000" cy="0"/>
          </a:xfrm>
          <a:prstGeom prst="line">
            <a:avLst/>
          </a:prstGeom>
          <a:ln w="12700">
            <a:solidFill>
              <a:srgbClr val="76B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502172" y="544794"/>
            <a:ext cx="5946754" cy="337043"/>
          </a:xfrm>
          <a:prstGeom prst="rect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rgbClr val="454A4C"/>
                </a:solidFill>
                <a:latin typeface="+mj-lt"/>
                <a:cs typeface="Arial" panose="020B0604020202020204" pitchFamily="34" charset="0"/>
              </a:rPr>
              <a:t>Методы </a:t>
            </a:r>
            <a:r>
              <a:rPr lang="ru-RU" sz="2400" b="1" dirty="0">
                <a:solidFill>
                  <a:srgbClr val="454A4C"/>
                </a:solidFill>
                <a:latin typeface="+mj-lt"/>
                <a:cs typeface="Arial" panose="020B0604020202020204" pitchFamily="34" charset="0"/>
              </a:rPr>
              <a:t>поддержки молодого </a:t>
            </a:r>
            <a:r>
              <a:rPr lang="ru-RU" sz="2400" b="1" dirty="0" smtClean="0">
                <a:solidFill>
                  <a:srgbClr val="454A4C"/>
                </a:solidFill>
                <a:latin typeface="+mj-lt"/>
                <a:cs typeface="Arial" panose="020B0604020202020204" pitchFamily="34" charset="0"/>
              </a:rPr>
              <a:t>специалиста:</a:t>
            </a:r>
          </a:p>
        </p:txBody>
      </p:sp>
      <p:sp>
        <p:nvSpPr>
          <p:cNvPr id="21" name="Номер слайда 3"/>
          <p:cNvSpPr txBox="1">
            <a:spLocks/>
          </p:cNvSpPr>
          <p:nvPr/>
        </p:nvSpPr>
        <p:spPr>
          <a:xfrm>
            <a:off x="6751975" y="486267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7A324A-9C91-454B-A27E-0CA1D3758637}" type="slidenum">
              <a:rPr lang="ru-RU" sz="1000" smtClean="0">
                <a:solidFill>
                  <a:srgbClr val="454A4C"/>
                </a:solidFill>
                <a:latin typeface="+mj-lt"/>
              </a:rPr>
              <a:pPr/>
              <a:t>12</a:t>
            </a:fld>
            <a:endParaRPr lang="ru-RU" sz="1000" dirty="0">
              <a:solidFill>
                <a:srgbClr val="454A4C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2686"/>
            <a:ext cx="9144923" cy="17972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91" y="1257910"/>
            <a:ext cx="2751365" cy="16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8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07"/>
          <a:stretch/>
        </p:blipFill>
        <p:spPr>
          <a:xfrm>
            <a:off x="4608622" y="2575929"/>
            <a:ext cx="2265949" cy="24532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2" r="11712"/>
          <a:stretch/>
        </p:blipFill>
        <p:spPr>
          <a:xfrm>
            <a:off x="5756082" y="1421729"/>
            <a:ext cx="2236978" cy="2236978"/>
          </a:xfrm>
          <a:prstGeom prst="diamond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3484441" y="1393734"/>
            <a:ext cx="2248363" cy="2248363"/>
          </a:xfrm>
          <a:prstGeom prst="diamond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2282330" y="2484550"/>
            <a:ext cx="2352929" cy="2352929"/>
          </a:xfrm>
          <a:prstGeom prst="diamond">
            <a:avLst/>
          </a:prstGeom>
        </p:spPr>
      </p:pic>
      <p:pic>
        <p:nvPicPr>
          <p:cNvPr id="4098" name="Picture 2" descr="C:\Users\a.zhiteneva\Downloads\ишида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9" t="6484" r="21875" b="15795"/>
          <a:stretch/>
        </p:blipFill>
        <p:spPr bwMode="auto">
          <a:xfrm>
            <a:off x="4639321" y="326616"/>
            <a:ext cx="2298478" cy="2169085"/>
          </a:xfrm>
          <a:prstGeom prst="diamon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" y="-3538"/>
            <a:ext cx="9143111" cy="51435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28122" y="4870626"/>
            <a:ext cx="2133600" cy="273844"/>
          </a:xfrm>
        </p:spPr>
        <p:txBody>
          <a:bodyPr vert="horz" lIns="91440" tIns="45720" rIns="91440" bIns="45720" rtlCol="0" anchor="ctr"/>
          <a:lstStyle/>
          <a:p>
            <a:fld id="{F47A324A-9C91-454B-A27E-0CA1D3758637}" type="slidenum">
              <a:rPr lang="ru-RU" sz="1000">
                <a:solidFill>
                  <a:schemeClr val="bg1"/>
                </a:solidFill>
                <a:latin typeface="+mj-lt"/>
              </a:rPr>
              <a:pPr/>
              <a:t>13</a:t>
            </a:fld>
            <a:endParaRPr lang="ru-RU" sz="1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72" y="171940"/>
            <a:ext cx="1332000" cy="28615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237387" y="2859810"/>
            <a:ext cx="1610304" cy="896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100"/>
              </a:lnSpc>
            </a:pPr>
            <a:r>
              <a:rPr lang="ru-RU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о</a:t>
            </a:r>
            <a:r>
              <a:rPr lang="ru-RU" sz="32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т</a:t>
            </a:r>
          </a:p>
          <a:p>
            <a:pPr algn="ctr">
              <a:lnSpc>
                <a:spcPts val="3100"/>
              </a:lnSpc>
            </a:pPr>
            <a:r>
              <a:rPr lang="ru-RU" sz="32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120 000</a:t>
            </a:r>
            <a:endParaRPr lang="ru-RU" sz="1200" b="1" dirty="0" smtClean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84095" y="3543681"/>
            <a:ext cx="2150002" cy="984885"/>
          </a:xfrm>
          <a:prstGeom prst="rect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ru-RU" sz="1100" dirty="0" smtClean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Заработная плата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менеджера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площадки</a:t>
            </a:r>
            <a:endParaRPr lang="ru-RU" sz="1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96554" y="4515105"/>
            <a:ext cx="2150002" cy="984885"/>
          </a:xfrm>
          <a:prstGeom prst="rect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ru-RU" sz="1400" dirty="0" smtClean="0">
                <a:solidFill>
                  <a:srgbClr val="454A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 Light" panose="020F0302020204030204" pitchFamily="34" charset="0"/>
              </a:rPr>
              <a:t>Заработная плата </a:t>
            </a:r>
          </a:p>
          <a:p>
            <a:pPr algn="ctr"/>
            <a:r>
              <a:rPr lang="ru-RU" sz="1400" dirty="0">
                <a:solidFill>
                  <a:srgbClr val="454A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 Light" panose="020F0302020204030204" pitchFamily="34" charset="0"/>
              </a:rPr>
              <a:t>В</a:t>
            </a:r>
            <a:r>
              <a:rPr lang="ru-RU" sz="1400" dirty="0" smtClean="0">
                <a:solidFill>
                  <a:srgbClr val="454A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 Light" panose="020F0302020204030204" pitchFamily="34" charset="0"/>
              </a:rPr>
              <a:t>етеринарного врача</a:t>
            </a:r>
            <a:endParaRPr lang="ru-RU" sz="1400" dirty="0">
              <a:solidFill>
                <a:srgbClr val="454A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8882145">
            <a:off x="1410254" y="2252954"/>
            <a:ext cx="1637223" cy="242287"/>
          </a:xfrm>
          <a:prstGeom prst="rect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2800" b="1" dirty="0" smtClean="0">
                <a:solidFill>
                  <a:srgbClr val="454A4C"/>
                </a:solidFill>
                <a:latin typeface="+mj-lt"/>
                <a:cs typeface="Arial" panose="020B0604020202020204" pitchFamily="34" charset="0"/>
              </a:rPr>
              <a:t>Размер </a:t>
            </a:r>
            <a:r>
              <a:rPr lang="ru-RU" sz="2800" b="1" dirty="0">
                <a:solidFill>
                  <a:srgbClr val="454A4C"/>
                </a:solidFill>
                <a:latin typeface="+mj-lt"/>
                <a:cs typeface="Arial" panose="020B0604020202020204" pitchFamily="34" charset="0"/>
              </a:rPr>
              <a:t>оплаты труда </a:t>
            </a:r>
            <a:endParaRPr lang="ru-RU" sz="2800" b="1" dirty="0" smtClean="0">
              <a:solidFill>
                <a:srgbClr val="454A4C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2261120" y="3038644"/>
            <a:ext cx="411877" cy="416178"/>
          </a:xfrm>
          <a:prstGeom prst="line">
            <a:avLst/>
          </a:prstGeom>
          <a:ln w="12700">
            <a:solidFill>
              <a:srgbClr val="76B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06010" y="3105156"/>
            <a:ext cx="1556027" cy="585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МРОТ</a:t>
            </a:r>
            <a:endParaRPr lang="ru-RU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7057" y="3705271"/>
            <a:ext cx="2150002" cy="984885"/>
          </a:xfrm>
          <a:prstGeom prst="rect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Производственная или преддипломная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практика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423206" y="3957562"/>
            <a:ext cx="928974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endParaRPr lang="ru-RU" sz="2000" b="1" dirty="0" smtClean="0">
              <a:solidFill>
                <a:srgbClr val="454A4C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803899" y="4425094"/>
            <a:ext cx="2150002" cy="984885"/>
          </a:xfrm>
          <a:prstGeom prst="rect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ru-RU" sz="1100" dirty="0">
              <a:solidFill>
                <a:srgbClr val="454A4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301553" y="477800"/>
            <a:ext cx="1514138" cy="968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00"/>
              </a:lnSpc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до</a:t>
            </a:r>
          </a:p>
          <a:p>
            <a:pPr algn="ctr">
              <a:lnSpc>
                <a:spcPts val="3300"/>
              </a:lnSpc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300 000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967538" y="1185787"/>
            <a:ext cx="2150002" cy="984885"/>
          </a:xfrm>
          <a:prstGeom prst="rect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ru-RU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 Light" panose="020F0302020204030204" pitchFamily="34" charset="0"/>
            </a:endParaRPr>
          </a:p>
          <a:p>
            <a:pPr algn="ctr"/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 Light" panose="020F0302020204030204" pitchFamily="34" charset="0"/>
              </a:rPr>
              <a:t>Заработная плата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 Light" panose="020F0302020204030204" pitchFamily="34" charset="0"/>
              </a:rPr>
              <a:t>директора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 Light" panose="020F0302020204030204" pitchFamily="34" charset="0"/>
              </a:rPr>
              <a:t>по производству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 Light" panose="020F0302020204030204" pitchFamily="34" charset="0"/>
              </a:rPr>
              <a:t>РС/РМ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699104" y="3761028"/>
            <a:ext cx="1744902" cy="85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900"/>
              </a:lnSpc>
            </a:pPr>
            <a:r>
              <a:rPr lang="ru-RU" sz="3200" b="1" dirty="0">
                <a:solidFill>
                  <a:srgbClr val="4A4F54"/>
                </a:solidFill>
                <a:latin typeface="+mj-lt"/>
                <a:cs typeface="Arial" panose="020B0604020202020204" pitchFamily="34" charset="0"/>
              </a:rPr>
              <a:t>о</a:t>
            </a:r>
            <a:r>
              <a:rPr lang="ru-RU" sz="3200" b="1" dirty="0" smtClean="0">
                <a:solidFill>
                  <a:srgbClr val="4A4F54"/>
                </a:solidFill>
                <a:latin typeface="+mj-lt"/>
                <a:cs typeface="Arial" panose="020B0604020202020204" pitchFamily="34" charset="0"/>
              </a:rPr>
              <a:t>т </a:t>
            </a:r>
          </a:p>
          <a:p>
            <a:pPr algn="ctr">
              <a:lnSpc>
                <a:spcPts val="2900"/>
              </a:lnSpc>
            </a:pPr>
            <a:r>
              <a:rPr lang="ru-RU" sz="3200" b="1" dirty="0" smtClean="0">
                <a:solidFill>
                  <a:srgbClr val="4A4F54"/>
                </a:solidFill>
                <a:latin typeface="+mj-lt"/>
                <a:cs typeface="Arial" panose="020B0604020202020204" pitchFamily="34" charset="0"/>
              </a:rPr>
              <a:t>65 000</a:t>
            </a:r>
            <a:endParaRPr lang="ru-RU" sz="1200" b="1" dirty="0" smtClean="0">
              <a:solidFill>
                <a:srgbClr val="4A4F54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165083" y="4425094"/>
            <a:ext cx="2150002" cy="984885"/>
          </a:xfrm>
          <a:prstGeom prst="rect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ru-RU" sz="1100" dirty="0">
              <a:solidFill>
                <a:srgbClr val="454A4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9145" y="4467924"/>
            <a:ext cx="2898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Стажировка МС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по </a:t>
            </a:r>
          </a:p>
          <a:p>
            <a:pPr algn="ctr"/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т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рудовому или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по ученическому </a:t>
            </a:r>
          </a:p>
          <a:p>
            <a:pPr algn="ctr"/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договору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79388" y="3761028"/>
            <a:ext cx="1744902" cy="85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900"/>
              </a:lnSpc>
            </a:pPr>
            <a:r>
              <a:rPr lang="ru-RU" sz="3200" b="1" dirty="0">
                <a:solidFill>
                  <a:srgbClr val="4A4F54"/>
                </a:solidFill>
                <a:latin typeface="+mj-lt"/>
                <a:cs typeface="Arial" panose="020B0604020202020204" pitchFamily="34" charset="0"/>
              </a:rPr>
              <a:t>о</a:t>
            </a:r>
            <a:r>
              <a:rPr lang="ru-RU" sz="3200" b="1" dirty="0" smtClean="0">
                <a:solidFill>
                  <a:srgbClr val="4A4F54"/>
                </a:solidFill>
                <a:latin typeface="+mj-lt"/>
                <a:cs typeface="Arial" panose="020B0604020202020204" pitchFamily="34" charset="0"/>
              </a:rPr>
              <a:t>т </a:t>
            </a:r>
          </a:p>
          <a:p>
            <a:pPr algn="ctr">
              <a:lnSpc>
                <a:spcPts val="2900"/>
              </a:lnSpc>
            </a:pPr>
            <a:r>
              <a:rPr lang="ru-RU" sz="3200" b="1" dirty="0" smtClean="0">
                <a:solidFill>
                  <a:srgbClr val="4A4F54"/>
                </a:solidFill>
                <a:latin typeface="+mj-lt"/>
                <a:cs typeface="Arial" panose="020B0604020202020204" pitchFamily="34" charset="0"/>
              </a:rPr>
              <a:t>45 000</a:t>
            </a:r>
            <a:endParaRPr lang="ru-RU" sz="1200" b="1" dirty="0" smtClean="0">
              <a:solidFill>
                <a:srgbClr val="4A4F54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13493" y="3795295"/>
            <a:ext cx="1744902" cy="85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900"/>
              </a:lnSpc>
            </a:pPr>
            <a:r>
              <a:rPr lang="ru-RU" sz="3200" b="1" dirty="0">
                <a:solidFill>
                  <a:srgbClr val="4A4F54"/>
                </a:solidFill>
                <a:latin typeface="+mj-lt"/>
                <a:cs typeface="Arial" panose="020B0604020202020204" pitchFamily="34" charset="0"/>
              </a:rPr>
              <a:t>о</a:t>
            </a:r>
            <a:r>
              <a:rPr lang="ru-RU" sz="3200" b="1" dirty="0" smtClean="0">
                <a:solidFill>
                  <a:srgbClr val="4A4F54"/>
                </a:solidFill>
                <a:latin typeface="+mj-lt"/>
                <a:cs typeface="Arial" panose="020B0604020202020204" pitchFamily="34" charset="0"/>
              </a:rPr>
              <a:t>т </a:t>
            </a:r>
          </a:p>
          <a:p>
            <a:pPr algn="ctr">
              <a:lnSpc>
                <a:spcPts val="2900"/>
              </a:lnSpc>
            </a:pPr>
            <a:r>
              <a:rPr lang="ru-RU" sz="3200" b="1" dirty="0" smtClean="0">
                <a:solidFill>
                  <a:srgbClr val="4A4F54"/>
                </a:solidFill>
                <a:latin typeface="+mj-lt"/>
                <a:cs typeface="Arial" panose="020B0604020202020204" pitchFamily="34" charset="0"/>
              </a:rPr>
              <a:t>90 000</a:t>
            </a:r>
            <a:endParaRPr lang="ru-RU" sz="1200" b="1" dirty="0" smtClean="0">
              <a:solidFill>
                <a:srgbClr val="4A4F54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828025" y="4558035"/>
            <a:ext cx="2150002" cy="984885"/>
          </a:xfrm>
          <a:prstGeom prst="rect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ru-RU" sz="1400" dirty="0" smtClean="0">
                <a:solidFill>
                  <a:srgbClr val="454A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 Light" panose="020F0302020204030204" pitchFamily="34" charset="0"/>
              </a:rPr>
              <a:t>Заработная плата </a:t>
            </a:r>
          </a:p>
          <a:p>
            <a:pPr algn="ctr"/>
            <a:r>
              <a:rPr lang="ru-RU" sz="1400" dirty="0" smtClean="0">
                <a:solidFill>
                  <a:srgbClr val="454A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 Light" panose="020F0302020204030204" pitchFamily="34" charset="0"/>
              </a:rPr>
              <a:t>Бригадира</a:t>
            </a:r>
            <a:endParaRPr lang="ru-RU" sz="1400" dirty="0">
              <a:solidFill>
                <a:srgbClr val="454A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88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51975" y="4870626"/>
            <a:ext cx="2133600" cy="273844"/>
          </a:xfrm>
        </p:spPr>
        <p:txBody>
          <a:bodyPr vert="horz" lIns="91440" tIns="45720" rIns="91440" bIns="45720" rtlCol="0" anchor="ctr"/>
          <a:lstStyle/>
          <a:p>
            <a:fld id="{F47A324A-9C91-454B-A27E-0CA1D3758637}" type="slidenum">
              <a:rPr lang="ru-RU" sz="1000">
                <a:solidFill>
                  <a:schemeClr val="bg1"/>
                </a:solidFill>
                <a:latin typeface="Gilroy" panose="00000500000000000000" pitchFamily="2" charset="-52"/>
              </a:rPr>
              <a:pPr/>
              <a:t>14</a:t>
            </a:fld>
            <a:endParaRPr lang="ru-RU" sz="1000" dirty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72" y="171940"/>
            <a:ext cx="1332000" cy="286152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6751975" y="486267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>
              <a:defRPr sz="1000">
                <a:solidFill>
                  <a:srgbClr val="454A4C"/>
                </a:solidFill>
                <a:latin typeface="+mj-lt"/>
              </a:defRPr>
            </a:lvl1pPr>
          </a:lstStyle>
          <a:p>
            <a:fld id="{F47A324A-9C91-454B-A27E-0CA1D3758637}" type="slidenum">
              <a:rPr lang="ru-RU"/>
              <a:pPr/>
              <a:t>14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74742" y="207497"/>
            <a:ext cx="6249451" cy="239349"/>
          </a:xfrm>
          <a:prstGeom prst="rect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b="1" dirty="0" smtClean="0">
                <a:solidFill>
                  <a:srgbClr val="454A4C"/>
                </a:solidFill>
                <a:latin typeface="+mj-lt"/>
                <a:cs typeface="Arial" panose="020B0604020202020204" pitchFamily="34" charset="0"/>
              </a:rPr>
              <a:t>           ПЕРЕЧЕНЬ ПРЕДЛАГАЕМЫХ ДОЛЖНОСТЕЙ</a:t>
            </a:r>
            <a:endParaRPr lang="ru-RU" b="1" dirty="0">
              <a:solidFill>
                <a:srgbClr val="454A4C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400416" y="598903"/>
            <a:ext cx="720000" cy="0"/>
          </a:xfrm>
          <a:prstGeom prst="line">
            <a:avLst/>
          </a:prstGeom>
          <a:ln w="12700">
            <a:solidFill>
              <a:srgbClr val="76B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70172" y="683081"/>
            <a:ext cx="8806559" cy="723203"/>
          </a:xfrm>
          <a:prstGeom prst="rect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ts val="1400"/>
              </a:lnSpc>
              <a:spcAft>
                <a:spcPts val="600"/>
              </a:spcAft>
            </a:pPr>
            <a:endParaRPr lang="ru-RU" sz="1400" b="1" dirty="0">
              <a:solidFill>
                <a:srgbClr val="454A4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39268" y="802899"/>
            <a:ext cx="4237463" cy="2601401"/>
          </a:xfrm>
          <a:prstGeom prst="rect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spcAft>
                <a:spcPts val="600"/>
              </a:spcAft>
            </a:pPr>
            <a:endParaRPr lang="ru-RU" sz="1400" dirty="0">
              <a:solidFill>
                <a:srgbClr val="454A4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63286" y="750961"/>
          <a:ext cx="8620329" cy="4080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240">
                  <a:extLst>
                    <a:ext uri="{9D8B030D-6E8A-4147-A177-3AD203B41FA5}">
                      <a16:colId xmlns:a16="http://schemas.microsoft.com/office/drawing/2014/main" val="2977891969"/>
                    </a:ext>
                  </a:extLst>
                </a:gridCol>
                <a:gridCol w="4282046">
                  <a:extLst>
                    <a:ext uri="{9D8B030D-6E8A-4147-A177-3AD203B41FA5}">
                      <a16:colId xmlns:a16="http://schemas.microsoft.com/office/drawing/2014/main" val="3608766088"/>
                    </a:ext>
                  </a:extLst>
                </a:gridCol>
                <a:gridCol w="3797043">
                  <a:extLst>
                    <a:ext uri="{9D8B030D-6E8A-4147-A177-3AD203B41FA5}">
                      <a16:colId xmlns:a16="http://schemas.microsoft.com/office/drawing/2014/main" val="2205706852"/>
                    </a:ext>
                  </a:extLst>
                </a:gridCol>
              </a:tblGrid>
              <a:tr h="3409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 №    п/п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0" marR="43740" marT="0" marB="0" anchor="ctr">
                    <a:solidFill>
                      <a:srgbClr val="69C1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НАИМЕНОВАНИЕ ДОЛЖНОСТИ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0" marR="43740" marT="0" marB="0" anchor="ctr">
                    <a:solidFill>
                      <a:srgbClr val="69C1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ФУНКЦИОНАЛ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0" marR="43740" marT="0" marB="0" anchor="ctr">
                    <a:solidFill>
                      <a:srgbClr val="69C1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276208"/>
                  </a:ext>
                </a:extLst>
              </a:tr>
              <a:tr h="3184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0" marR="43740" marT="0" marB="0" anchor="ctr">
                    <a:solidFill>
                      <a:srgbClr val="69C15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Ветеринарные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 врачи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3740" marR="4374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Выращивание  птицы, переработка мяса птицы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3740" marR="4374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499586"/>
                  </a:ext>
                </a:extLst>
              </a:tr>
              <a:tr h="2655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0" marR="43740" marT="0" marB="0" anchor="ctr">
                    <a:solidFill>
                      <a:srgbClr val="69C159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Технологи</a:t>
                      </a:r>
                    </a:p>
                  </a:txBody>
                  <a:tcPr marL="43740" marR="43740" marT="0" marB="0" anchor="ctr">
                    <a:solidFill>
                      <a:srgbClr val="AFED8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Управление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технологическими процессами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3740" marR="43740" marT="0" marB="0" anchor="ctr">
                    <a:solidFill>
                      <a:srgbClr val="AFED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121462"/>
                  </a:ext>
                </a:extLst>
              </a:tr>
              <a:tr h="312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0" marR="43740" marT="0" marB="0" anchor="ctr">
                    <a:solidFill>
                      <a:srgbClr val="69C159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Мастера, Начальники участков</a:t>
                      </a:r>
                    </a:p>
                  </a:txBody>
                  <a:tcPr marL="43740" marR="43740" marT="0" marB="0" anchor="ctr"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Руководство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персоналом (переработка мяса птицы)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3740" marR="43740" marT="0" marB="0" anchor="ctr"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988515"/>
                  </a:ext>
                </a:extLst>
              </a:tr>
              <a:tr h="428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0" marR="43740" marT="0" marB="0" anchor="ctr">
                    <a:solidFill>
                      <a:srgbClr val="69C159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Слесари,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 Инженеры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 КИПиА</a:t>
                      </a:r>
                    </a:p>
                  </a:txBody>
                  <a:tcPr marL="43740" marR="43740" marT="0" marB="0" anchor="ctr">
                    <a:solidFill>
                      <a:srgbClr val="AFED8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Настройка и ремонт автоматизированного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оборудования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3740" marR="43740" marT="0" marB="0" anchor="ctr">
                    <a:solidFill>
                      <a:srgbClr val="AFED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662789"/>
                  </a:ext>
                </a:extLst>
              </a:tr>
              <a:tr h="519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0" marR="43740" marT="0" marB="0" anchor="ctr">
                    <a:solidFill>
                      <a:srgbClr val="69C159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Бригадиры, Менеджеры</a:t>
                      </a:r>
                    </a:p>
                  </a:txBody>
                  <a:tcPr marL="43740" marR="43740" marT="0" marB="0" anchor="ctr"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Руководство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персоналом (выращивание птицы)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3740" marR="43740" marT="0" marB="0" anchor="ctr"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071288"/>
                  </a:ext>
                </a:extLst>
              </a:tr>
              <a:tr h="5584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0" marR="43740" marT="0" marB="0" anchor="ctr">
                    <a:solidFill>
                      <a:srgbClr val="69C159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Технические специалисты</a:t>
                      </a:r>
                    </a:p>
                  </a:txBody>
                  <a:tcPr marL="43740" marR="43740" marT="0" marB="0" anchor="ctr">
                    <a:solidFill>
                      <a:srgbClr val="AFED8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Настройка параметров технологического оборудования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3740" marR="43740" marT="0" marB="0" anchor="ctr">
                    <a:solidFill>
                      <a:srgbClr val="AFED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835895"/>
                  </a:ext>
                </a:extLst>
              </a:tr>
              <a:tr h="501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0" marR="43740" marT="0" marB="0" anchor="ctr">
                    <a:solidFill>
                      <a:srgbClr val="69C159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Наладчики оборудования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43740" marR="43740" marT="0" marB="0" anchor="ctr"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Ремонт технологического оборудования, </a:t>
                      </a:r>
                      <a:r>
                        <a:rPr lang="ru-RU" sz="1600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Работа с энергоресурсами</a:t>
                      </a:r>
                      <a:endParaRPr lang="ru-RU" sz="1600" dirty="0" smtClean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3740" marR="43740" marT="0" marB="0" anchor="ctr"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207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5" name="Текст 9"/>
          <p:cNvSpPr txBox="1">
            <a:spLocks/>
          </p:cNvSpPr>
          <p:nvPr/>
        </p:nvSpPr>
        <p:spPr>
          <a:xfrm>
            <a:off x="250825" y="3939902"/>
            <a:ext cx="5041900" cy="79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l" defTabSz="914400" rtl="0" eaLnBrk="1" latinLnBrk="0" hangingPunct="1"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dirty="0" smtClean="0">
                <a:solidFill>
                  <a:srgbClr val="007A33"/>
                </a:solidFill>
                <a:cs typeface="Arial" panose="020B0604020202020204" pitchFamily="34" charset="0"/>
              </a:rPr>
              <a:t>Мы предлагаем: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4165" t="11111" r="4336" b="11111"/>
          <a:stretch/>
        </p:blipFill>
        <p:spPr>
          <a:xfrm>
            <a:off x="107505" y="113021"/>
            <a:ext cx="3466750" cy="583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854703"/>
            <a:ext cx="3466750" cy="5627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88" y="2203486"/>
            <a:ext cx="3457079" cy="5887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01" y="1542977"/>
            <a:ext cx="3481454" cy="5247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0735" y="1542977"/>
            <a:ext cx="3820739" cy="5967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0735" y="85494"/>
            <a:ext cx="3820739" cy="13623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981" y="2914298"/>
            <a:ext cx="3461274" cy="5215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42105" y="2276368"/>
            <a:ext cx="4278368" cy="7905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48707" y="3203609"/>
            <a:ext cx="3263653" cy="59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124738"/>
              </p:ext>
            </p:extLst>
          </p:nvPr>
        </p:nvGraphicFramePr>
        <p:xfrm>
          <a:off x="4294114" y="977463"/>
          <a:ext cx="4537198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7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Контакты: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Полозюк Е.М.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8-800-201-09-47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Тумасова Н.П.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800" b="1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8-938-342-15-11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800" b="1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Самсоненко Н.О.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800" b="1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8-904-080-71-24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800" b="1" kern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800" b="1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308006, Белгородская область, г Белгород, Производственная </a:t>
                      </a:r>
                      <a:r>
                        <a:rPr lang="ru-RU" sz="1800" b="1" kern="1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</a:t>
                      </a:r>
                      <a:r>
                        <a:rPr lang="ru-RU" sz="1800" b="1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д. 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381971"/>
            <a:ext cx="4314825" cy="6381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363" y="3867894"/>
            <a:ext cx="2475981" cy="10594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83518"/>
            <a:ext cx="3744416" cy="44696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409" y="3075806"/>
            <a:ext cx="306891" cy="40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7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1"/>
            <a:ext cx="9144000" cy="514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1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779662"/>
            <a:ext cx="5508103" cy="3291830"/>
          </a:xfrm>
          <a:prstGeom prst="rect">
            <a:avLst/>
          </a:prstGeom>
        </p:spPr>
      </p:pic>
      <p:sp>
        <p:nvSpPr>
          <p:cNvPr id="5" name="Текст 9"/>
          <p:cNvSpPr txBox="1">
            <a:spLocks/>
          </p:cNvSpPr>
          <p:nvPr/>
        </p:nvSpPr>
        <p:spPr>
          <a:xfrm>
            <a:off x="250824" y="4227934"/>
            <a:ext cx="6049367" cy="72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l" defTabSz="914400" rtl="0" eaLnBrk="1" latinLnBrk="0" hangingPunct="1"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solidFill>
                  <a:srgbClr val="007A33"/>
                </a:solidFill>
                <a:cs typeface="Arial" panose="020B0604020202020204" pitchFamily="34" charset="0"/>
              </a:rPr>
              <a:t>Наши </a:t>
            </a:r>
            <a:r>
              <a:rPr lang="ru-RU" sz="3600" b="1" dirty="0" smtClean="0">
                <a:solidFill>
                  <a:srgbClr val="007A33"/>
                </a:solidFill>
                <a:cs typeface="Arial" panose="020B0604020202020204" pitchFamily="34" charset="0"/>
              </a:rPr>
              <a:t>достижени</a:t>
            </a:r>
            <a:r>
              <a:rPr lang="ru-RU" sz="3600" b="1" dirty="0">
                <a:solidFill>
                  <a:srgbClr val="007A33"/>
                </a:solidFill>
                <a:cs typeface="Arial" panose="020B0604020202020204" pitchFamily="34" charset="0"/>
              </a:rPr>
              <a:t>я</a:t>
            </a:r>
            <a:endParaRPr lang="ru-RU" sz="3600" b="1" dirty="0" smtClean="0">
              <a:solidFill>
                <a:srgbClr val="007A33"/>
              </a:solidFill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3133" t="8622" r="5170"/>
          <a:stretch/>
        </p:blipFill>
        <p:spPr>
          <a:xfrm>
            <a:off x="35496" y="411510"/>
            <a:ext cx="3816424" cy="38164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195486"/>
            <a:ext cx="3816423" cy="8640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1139244"/>
            <a:ext cx="3967733" cy="9500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/>
          <a:srcRect b="14284"/>
          <a:stretch/>
        </p:blipFill>
        <p:spPr>
          <a:xfrm>
            <a:off x="4067945" y="2218138"/>
            <a:ext cx="4274332" cy="10368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0032" y="3383850"/>
            <a:ext cx="4229237" cy="1047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7483" y="2489973"/>
            <a:ext cx="1800476" cy="2762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97483" y="2329250"/>
            <a:ext cx="1821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4A4F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22 региона</a:t>
            </a:r>
            <a:endParaRPr lang="ru-RU" sz="2800" b="1" dirty="0">
              <a:solidFill>
                <a:srgbClr val="4A4F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8149" y="3409561"/>
            <a:ext cx="1914792" cy="4477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53459" y="3407038"/>
            <a:ext cx="2130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4A4F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Более </a:t>
            </a:r>
            <a:r>
              <a:rPr lang="en-US" sz="2800" b="1" dirty="0" smtClean="0">
                <a:solidFill>
                  <a:srgbClr val="4A4F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34</a:t>
            </a:r>
            <a:r>
              <a:rPr lang="ru-RU" sz="2800" b="1" dirty="0" smtClean="0">
                <a:solidFill>
                  <a:srgbClr val="4A4F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000</a:t>
            </a:r>
            <a:endParaRPr lang="ru-RU" sz="2800" b="1" dirty="0">
              <a:solidFill>
                <a:srgbClr val="4A4F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78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5" name="Текст 9"/>
          <p:cNvSpPr txBox="1">
            <a:spLocks/>
          </p:cNvSpPr>
          <p:nvPr/>
        </p:nvSpPr>
        <p:spPr>
          <a:xfrm>
            <a:off x="250825" y="3867894"/>
            <a:ext cx="5041900" cy="864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l" defTabSz="914400" rtl="0" eaLnBrk="1" latinLnBrk="0" hangingPunct="1"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 smtClean="0">
              <a:solidFill>
                <a:srgbClr val="007A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9"/>
          <p:cNvSpPr txBox="1">
            <a:spLocks/>
          </p:cNvSpPr>
          <p:nvPr/>
        </p:nvSpPr>
        <p:spPr>
          <a:xfrm>
            <a:off x="250825" y="3939902"/>
            <a:ext cx="5041900" cy="79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l" defTabSz="914400" rtl="0" eaLnBrk="1" latinLnBrk="0" hangingPunct="1"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dirty="0" smtClean="0">
                <a:solidFill>
                  <a:srgbClr val="007A33"/>
                </a:solidFill>
                <a:cs typeface="Arial" panose="020B0604020202020204" pitchFamily="34" charset="0"/>
              </a:rPr>
              <a:t>Наша география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1999" y="200747"/>
            <a:ext cx="4553136" cy="506292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Москва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Московская область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Тверская область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Тамбовская область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Белгородская область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Ростовская область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Волгоградская область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Вологодская область,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Владимирская область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Саратовская область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Республика Татарстан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Самарская область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Оренбургская область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Краснодарский край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Костромская область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Республика Адыгея</a:t>
            </a:r>
          </a:p>
          <a:p>
            <a:pPr marL="342900" indent="-342900">
              <a:buAutoNum type="arabicPeriod"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Республика Калмыкия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Республика Марий-Эл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Саратовская область,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Ставропольский край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Карачаево-Черкесская республика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Кабардино-Балкарская республика</a:t>
            </a:r>
          </a:p>
          <a:p>
            <a:endParaRPr lang="ru-RU" sz="15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12" y="61897"/>
            <a:ext cx="4355976" cy="368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11" y="483519"/>
            <a:ext cx="4076083" cy="1512168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230444"/>
              </p:ext>
            </p:extLst>
          </p:nvPr>
        </p:nvGraphicFramePr>
        <p:xfrm>
          <a:off x="4499992" y="51470"/>
          <a:ext cx="4320480" cy="5184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4264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</a:rPr>
                        <a:t>От небольшой группы единомышленников – до уникального многонационального коллектива высококлассных специалистов.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20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</a:rPr>
                        <a:t>От производства мяса птицы – до выпуска широкого спектра ассортиментных позиций в разных продуктовых категориях.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20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</a:rPr>
                        <a:t>От поставок нескольким клиентам в одном регионе России – до долгосрочного сотрудничества почти с 2,5 тысячами партнеров в 60 странах мира.</a:t>
                      </a:r>
                      <a:endParaRPr lang="ru-RU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095490"/>
              </p:ext>
            </p:extLst>
          </p:nvPr>
        </p:nvGraphicFramePr>
        <p:xfrm>
          <a:off x="298011" y="2139702"/>
          <a:ext cx="4076083" cy="259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92288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</a:rPr>
                        <a:t>Наша история – это путь непрерывного развития.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20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</a:rPr>
                        <a:t>От аренды одного птицеводческого корпуса – до компании федерального уровня с замкнутым технологическим процессом.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627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7" y="86837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Наши Бренды: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74005"/>
            <a:ext cx="8552085" cy="13681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098395"/>
            <a:ext cx="8488363" cy="14165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3571179"/>
            <a:ext cx="5437312" cy="134352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208" y="3723878"/>
            <a:ext cx="1940449" cy="8485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232" y="4680401"/>
            <a:ext cx="1377045" cy="20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9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29100"/>
            <a:ext cx="172819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74140"/>
            <a:ext cx="1296144" cy="97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52" t="1309" r="14184" b="-746"/>
          <a:stretch/>
        </p:blipFill>
        <p:spPr>
          <a:xfrm>
            <a:off x="2837098" y="2062699"/>
            <a:ext cx="6306902" cy="311690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9511" y="453489"/>
            <a:ext cx="25922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Возможности для карьерного роста в Технической службе: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30564" y="3329100"/>
            <a:ext cx="4202551" cy="49676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numCol="2" rtlCol="0" anchor="ctr"/>
          <a:lstStyle/>
          <a:p>
            <a:r>
              <a:rPr lang="ru-RU" dirty="0" smtClean="0"/>
              <a:t>                    Слесарь КИПиА             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23728" y="2554709"/>
            <a:ext cx="3631909" cy="51225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Инженер КИПиА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32113" y="973192"/>
            <a:ext cx="3631909" cy="5221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Главный инженер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99992" y="229851"/>
            <a:ext cx="3631909" cy="4969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Технический директор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67274" y="4078020"/>
            <a:ext cx="4536504" cy="66895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ru-RU" dirty="0" smtClean="0"/>
              <a:t>Электромонтер по ремонту и обслуживанию электрооборудования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35526" y="1752046"/>
            <a:ext cx="3631909" cy="51225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Руководитель отдела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42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11510"/>
            <a:ext cx="8856983" cy="3888432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755576" y="667398"/>
            <a:ext cx="3476328" cy="53619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Директор по производству бройлерного </a:t>
            </a:r>
            <a:r>
              <a:rPr lang="ru-RU" dirty="0" smtClean="0"/>
              <a:t>стада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32040" y="636313"/>
            <a:ext cx="3476328" cy="53619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Директор по производству </a:t>
            </a:r>
            <a:r>
              <a:rPr lang="ru-RU" dirty="0" smtClean="0"/>
              <a:t>родительского </a:t>
            </a:r>
            <a:r>
              <a:rPr lang="ru-RU" dirty="0"/>
              <a:t>стада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3193078"/>
            <a:ext cx="3476328" cy="53619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Технолог по инкубации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20072" y="3227544"/>
            <a:ext cx="3476328" cy="53619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Бригадир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15816" y="4154726"/>
            <a:ext cx="3476328" cy="53619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Ветеринарный врач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91680" y="1779662"/>
            <a:ext cx="5904656" cy="115212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Основные профессии направления </a:t>
            </a:r>
          </a:p>
          <a:p>
            <a:pPr algn="ctr"/>
            <a:r>
              <a:rPr lang="ru-RU" sz="2800" b="1" dirty="0" smtClean="0"/>
              <a:t>Выращивание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2692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29100"/>
            <a:ext cx="172819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74140"/>
            <a:ext cx="1296144" cy="97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52" t="1309" r="14184" b="-746"/>
          <a:stretch/>
        </p:blipFill>
        <p:spPr>
          <a:xfrm>
            <a:off x="2837098" y="2062699"/>
            <a:ext cx="6306902" cy="311690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9511" y="615768"/>
            <a:ext cx="24482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Возможности для карьерного роста в Инкубатории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907704" y="3759881"/>
            <a:ext cx="3631909" cy="61080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Оператор инкубатора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71800" y="2561347"/>
            <a:ext cx="3631909" cy="6381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Старший оператор инкубатора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42048" y="1401124"/>
            <a:ext cx="3631909" cy="61080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Технолог по инкубации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44277" y="310367"/>
            <a:ext cx="3631909" cy="61080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Руководитель инкубатора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924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29100"/>
            <a:ext cx="172819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74140"/>
            <a:ext cx="1296144" cy="97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52" t="1309" r="14184" b="-746"/>
          <a:stretch/>
        </p:blipFill>
        <p:spPr>
          <a:xfrm>
            <a:off x="2837098" y="2062699"/>
            <a:ext cx="6306902" cy="311690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9511" y="453489"/>
            <a:ext cx="25922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Возможности для карьерного роста в Ветеринарии: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22369" y="3984699"/>
            <a:ext cx="3631909" cy="61080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Оператор птицеводства</a:t>
            </a:r>
          </a:p>
          <a:p>
            <a:pPr algn="ctr"/>
            <a:r>
              <a:rPr lang="ru-RU" dirty="0" smtClean="0"/>
              <a:t>Дезинфектор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60509" y="3010348"/>
            <a:ext cx="3631909" cy="61080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Ветеринарный врач площадки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91880" y="2131440"/>
            <a:ext cx="3631909" cy="61080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Ведущий ветеринарный врач площадки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99992" y="1254689"/>
            <a:ext cx="3744416" cy="61080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Главный ветеринарный врач РС/БС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76056" y="261125"/>
            <a:ext cx="3744416" cy="61080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Главный ветеринарный врач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50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29355</TotalTime>
  <Words>574</Words>
  <Application>Microsoft Office PowerPoint</Application>
  <PresentationFormat>Экран (16:9)</PresentationFormat>
  <Paragraphs>173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Gilroy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Житенева Анастасия Евгеньевна</dc:creator>
  <cp:lastModifiedBy>Полозюк Евгения Михайловна</cp:lastModifiedBy>
  <cp:revision>377</cp:revision>
  <cp:lastPrinted>2024-10-17T15:48:36Z</cp:lastPrinted>
  <dcterms:created xsi:type="dcterms:W3CDTF">2019-03-04T10:51:59Z</dcterms:created>
  <dcterms:modified xsi:type="dcterms:W3CDTF">2024-10-18T05:33:32Z</dcterms:modified>
</cp:coreProperties>
</file>