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83" r:id="rId2"/>
    <p:sldId id="4136" r:id="rId3"/>
    <p:sldId id="4137" r:id="rId4"/>
    <p:sldId id="4156" r:id="rId5"/>
    <p:sldId id="4141" r:id="rId6"/>
    <p:sldId id="4135" r:id="rId7"/>
    <p:sldId id="4155" r:id="rId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A941"/>
    <a:srgbClr val="503C90"/>
    <a:srgbClr val="000000"/>
    <a:srgbClr val="4A4F54"/>
    <a:srgbClr val="347500"/>
    <a:srgbClr val="65B227"/>
    <a:srgbClr val="76B729"/>
    <a:srgbClr val="503C91"/>
    <a:srgbClr val="DCDFE1"/>
    <a:srgbClr val="E2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8" autoAdjust="0"/>
    <p:restoredTop sz="95887" autoAdjust="0"/>
  </p:normalViewPr>
  <p:slideViewPr>
    <p:cSldViewPr snapToGrid="0" snapToObjects="1">
      <p:cViewPr varScale="1">
        <p:scale>
          <a:sx n="37" d="100"/>
          <a:sy n="37" d="100"/>
        </p:scale>
        <p:origin x="348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5D83-DBA6-4899-80E5-37E8D626809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C7594-2AA5-498D-93A6-F5914715F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4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ebo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ebo" pitchFamily="2" charset="-79"/>
              </a:defRPr>
            </a:lvl1pPr>
          </a:lstStyle>
          <a:p>
            <a:fld id="{EFC10EE1-B198-C942-8235-326C972CBB30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ebo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ebo" pitchFamily="2" charset="-79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Heebo" pitchFamily="2" charset="-79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Heebo" pitchFamily="2" charset="-79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Heebo" pitchFamily="2" charset="-79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Heebo" pitchFamily="2" charset="-79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Heebo" pitchFamily="2" charset="-79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4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0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8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0D802B-3422-C270-C8F3-6EA836E3BB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73025" y="1744663"/>
            <a:ext cx="9490075" cy="457041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2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8662F8-7AC5-B726-CCC0-95673E5E1C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1175" y="6069013"/>
            <a:ext cx="9490075" cy="617061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BA6DDA-4D3E-D1CF-5343-B93D6ABBD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C6AC5D-815B-8BA7-E6CE-04CBFE9A1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72168" y="2844801"/>
            <a:ext cx="6203817" cy="10871200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DEC16D-9515-5B51-A46E-2D7609EFD9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41496" y="1789113"/>
            <a:ext cx="9580563" cy="1049496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BE8742C-2B76-F96F-CAB1-B2FF227F6C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5" y="5058459"/>
            <a:ext cx="6400036" cy="359908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30BB6D9-5AA6-DF66-5A26-489379052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2202" y="5058459"/>
            <a:ext cx="6400036" cy="359908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E712300-9230-DBED-F5C0-3E5F70EC2F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88807" y="5058459"/>
            <a:ext cx="6400036" cy="359908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9EBC1A-EED9-F4F2-0A8B-929A4EBDF5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8826" y="762000"/>
            <a:ext cx="10668000" cy="4094748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E0C65F-625A-BA9B-EFCC-CB836F5A7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5" y="4487863"/>
            <a:ext cx="10975975" cy="7791450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119028-0809-671C-4B15-6449A377DA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5" y="5057775"/>
            <a:ext cx="21336000" cy="3951288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9A5847B-315B-3192-4F8D-31D9101C69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0291" y="5189087"/>
            <a:ext cx="4942464" cy="359908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7CC7EB1-7B3A-E17B-0A38-5EDC33C05F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44949" y="5189087"/>
            <a:ext cx="4942464" cy="359908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D9AAB6C-63D8-5D28-EE60-D3D0D6ED4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51077" y="5189087"/>
            <a:ext cx="4942464" cy="3599082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54E3424-AAF6-B3B9-52A5-0EDC4908D4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6600" y="5082735"/>
            <a:ext cx="9939176" cy="7612503"/>
          </a:xfrm>
          <a:solidFill>
            <a:schemeClr val="bg1">
              <a:lumMod val="95000"/>
            </a:schemeClr>
          </a:solidFill>
        </p:spPr>
        <p:txBody>
          <a:bodyPr vert="horz" wrap="square" lIns="182843" tIns="91422" rIns="182843" bIns="91422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000" b="1" i="0" kern="1200" spc="-100" baseline="0">
          <a:solidFill>
            <a:schemeClr val="tx2"/>
          </a:solidFill>
          <a:latin typeface="Heebo" pitchFamily="2" charset="-79"/>
          <a:ea typeface="Open Sans Light" panose="020B0306030504020204" pitchFamily="34" charset="0"/>
          <a:cs typeface="Heebo" pitchFamily="2" charset="-79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spc="-30" baseline="0" dirty="0" smtClean="0">
          <a:solidFill>
            <a:schemeClr val="tx1"/>
          </a:solidFill>
          <a:effectLst/>
          <a:latin typeface="Heebo" pitchFamily="2" charset="-79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spc="-30" baseline="0" dirty="0" smtClean="0">
          <a:solidFill>
            <a:schemeClr val="tx1"/>
          </a:solidFill>
          <a:effectLst/>
          <a:latin typeface="Heebo" pitchFamily="2" charset="-79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Heebo" pitchFamily="2" charset="-79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Heebo" pitchFamily="2" charset="-79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>
          <a:solidFill>
            <a:schemeClr val="tx1"/>
          </a:solidFill>
          <a:effectLst/>
          <a:latin typeface="Heebo" pitchFamily="2" charset="-79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5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pos="14398">
          <p15:clr>
            <a:srgbClr val="A4A3A4"/>
          </p15:clr>
        </p15:guide>
        <p15:guide id="5" orient="horz" pos="4320" userDrawn="1">
          <p15:clr>
            <a:srgbClr val="A4A3A4"/>
          </p15:clr>
        </p15:guide>
        <p15:guide id="6" orient="horz" pos="7997" userDrawn="1">
          <p15:clr>
            <a:srgbClr val="A4A3A4"/>
          </p15:clr>
        </p15:guide>
        <p15:guide id="7" pos="767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C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4"/>
          <a:stretch/>
        </p:blipFill>
        <p:spPr>
          <a:xfrm>
            <a:off x="11309685" y="5912959"/>
            <a:ext cx="10664868" cy="7803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2B9A00-A04F-79B4-BF30-99EBF4E20A9B}"/>
              </a:ext>
            </a:extLst>
          </p:cNvPr>
          <p:cNvSpPr/>
          <p:nvPr/>
        </p:nvSpPr>
        <p:spPr>
          <a:xfrm>
            <a:off x="1557456" y="5927515"/>
            <a:ext cx="12736060" cy="1133685"/>
          </a:xfrm>
          <a:prstGeom prst="rect">
            <a:avLst/>
          </a:prstGeom>
          <a:solidFill>
            <a:schemeClr val="accent3">
              <a:lumMod val="10000"/>
              <a:lumOff val="9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7A6321-3ED2-FC54-4408-8F2F72C62CFE}"/>
              </a:ext>
            </a:extLst>
          </p:cNvPr>
          <p:cNvSpPr/>
          <p:nvPr/>
        </p:nvSpPr>
        <p:spPr>
          <a:xfrm>
            <a:off x="1557455" y="8535673"/>
            <a:ext cx="12351051" cy="1133685"/>
          </a:xfrm>
          <a:prstGeom prst="rect">
            <a:avLst/>
          </a:prstGeom>
          <a:solidFill>
            <a:schemeClr val="accent3">
              <a:lumMod val="10000"/>
              <a:lumOff val="9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A6B4E-CB42-C025-A245-5DEE25F9EB30}"/>
              </a:ext>
            </a:extLst>
          </p:cNvPr>
          <p:cNvSpPr txBox="1"/>
          <p:nvPr/>
        </p:nvSpPr>
        <p:spPr>
          <a:xfrm>
            <a:off x="14293517" y="817200"/>
            <a:ext cx="8564584" cy="878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45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ExtraLight" pitchFamily="2" charset="77"/>
                <a:cs typeface="Poppins ExtraLigh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 algn="r"/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«Тамбовский бройлер»</a:t>
            </a:r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6D7C6-62A9-3A73-CEF3-B5F26718C0CF}"/>
              </a:ext>
            </a:extLst>
          </p:cNvPr>
          <p:cNvSpPr txBox="1"/>
          <p:nvPr/>
        </p:nvSpPr>
        <p:spPr>
          <a:xfrm>
            <a:off x="1580059" y="11816577"/>
            <a:ext cx="7524755" cy="878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45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ExtraLight" pitchFamily="2" charset="77"/>
                <a:cs typeface="Poppins ExtraLigh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r>
              <a:rPr lang="en-US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www.gapresurs.ru</a:t>
            </a:r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DD0A3-CB0D-6D4A-9543-865B081933A3}"/>
              </a:ext>
            </a:extLst>
          </p:cNvPr>
          <p:cNvSpPr txBox="1"/>
          <p:nvPr/>
        </p:nvSpPr>
        <p:spPr>
          <a:xfrm>
            <a:off x="1850932" y="5534488"/>
            <a:ext cx="12057574" cy="14219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9600" b="1" dirty="0" smtClean="0">
                <a:solidFill>
                  <a:schemeClr val="bg2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rPr>
              <a:t>НАЧНИ КАРЬЕРУ</a:t>
            </a:r>
            <a:endParaRPr lang="en-US" sz="9600" b="1" dirty="0">
              <a:solidFill>
                <a:schemeClr val="bg2"/>
              </a:solidFill>
              <a:latin typeface="Arial Black" panose="020B0A04020102020204" pitchFamily="34" charset="0"/>
              <a:ea typeface="Open Sans ExtraBold" pitchFamily="2" charset="0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DD0A3-CB0D-6D4A-9543-865B081933A3}"/>
              </a:ext>
            </a:extLst>
          </p:cNvPr>
          <p:cNvSpPr txBox="1"/>
          <p:nvPr/>
        </p:nvSpPr>
        <p:spPr>
          <a:xfrm>
            <a:off x="1850931" y="8181385"/>
            <a:ext cx="12057575" cy="14219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9600" b="1" dirty="0" smtClean="0">
                <a:solidFill>
                  <a:schemeClr val="bg2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rPr>
              <a:t>ВМЕСТЕ С НАМИ</a:t>
            </a:r>
            <a:endParaRPr lang="en-US" sz="9600" b="1" dirty="0">
              <a:solidFill>
                <a:schemeClr val="bg2"/>
              </a:solidFill>
              <a:latin typeface="Arial Black" panose="020B0A04020102020204" pitchFamily="34" charset="0"/>
              <a:ea typeface="Open Sans ExtraBold" pitchFamily="2" charset="0"/>
              <a:cs typeface="Poppins" pitchFamily="2" charset="77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2" y="805982"/>
            <a:ext cx="6480000" cy="13883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853" y="5912959"/>
            <a:ext cx="8130395" cy="77869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745" y="3056021"/>
            <a:ext cx="1379750" cy="13014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211" y="2277040"/>
            <a:ext cx="1341818" cy="12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558" y="4250792"/>
            <a:ext cx="1338800" cy="12612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177" y="2194311"/>
            <a:ext cx="3022851" cy="30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DA199-3387-9DAC-CEC9-06166D230A85}"/>
              </a:ext>
            </a:extLst>
          </p:cNvPr>
          <p:cNvSpPr/>
          <p:nvPr/>
        </p:nvSpPr>
        <p:spPr>
          <a:xfrm>
            <a:off x="1548235" y="3308141"/>
            <a:ext cx="7751939" cy="504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E97ADE4-95EE-152F-0F5E-CBC6867D55A1}"/>
              </a:ext>
            </a:extLst>
          </p:cNvPr>
          <p:cNvSpPr txBox="1"/>
          <p:nvPr/>
        </p:nvSpPr>
        <p:spPr>
          <a:xfrm>
            <a:off x="1564279" y="2586984"/>
            <a:ext cx="7751938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8000" b="1" spc="300">
                <a:solidFill>
                  <a:schemeClr val="tx2"/>
                </a:solidFill>
                <a:latin typeface="Montserrat" pitchFamily="2" charset="77"/>
                <a:ea typeface="Arimo" panose="020B0604020202020204" pitchFamily="34" charset="0"/>
                <a:cs typeface="Poppins" pitchFamily="2" charset="77"/>
              </a:defRPr>
            </a:lvl1pPr>
          </a:lstStyle>
          <a:p>
            <a:r>
              <a:rPr lang="ru-RU" sz="7200" dirty="0" smtClean="0">
                <a:solidFill>
                  <a:srgbClr val="000000"/>
                </a:solidFill>
                <a:latin typeface="Arial Black" panose="020B0A04020102020204" pitchFamily="34" charset="0"/>
                <a:ea typeface="Open Sans ExtraBold" pitchFamily="2" charset="0"/>
              </a:rPr>
              <a:t>О КОМПАНИИ</a:t>
            </a:r>
            <a:endParaRPr lang="en-US" sz="7200" dirty="0">
              <a:solidFill>
                <a:srgbClr val="000000"/>
              </a:solidFill>
              <a:latin typeface="Arial Black" panose="020B0A04020102020204" pitchFamily="34" charset="0"/>
              <a:ea typeface="Open Sans ExtraBold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4921" y="0"/>
            <a:ext cx="12152729" cy="13726863"/>
          </a:xfrm>
          <a:prstGeom prst="rect">
            <a:avLst/>
          </a:prstGeom>
          <a:solidFill>
            <a:srgbClr val="50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2BD3F-8DCB-298C-317B-564D01D7909E}"/>
              </a:ext>
            </a:extLst>
          </p:cNvPr>
          <p:cNvSpPr txBox="1"/>
          <p:nvPr/>
        </p:nvSpPr>
        <p:spPr>
          <a:xfrm>
            <a:off x="1520825" y="4702466"/>
            <a:ext cx="9195943" cy="88947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агропредприятий «Ресурс» является одним из крупнейших российских производителей продовольственной продукции и занимает ведущие позиции среди отечественных экспортеров мяса птицы и подсолнечного масла.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Продуктовый портфель ГАП «Ресурс» включает мясо птицы, баранину, говядину,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свинину, мясные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полуфабрикаты, колбасные и деликатесные изделия, растительные масла, муку, а также молочные продукты. 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ru-RU" sz="3200" b="1" dirty="0">
                <a:solidFill>
                  <a:srgbClr val="F7A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российский производитель мяса птицы, чей объем производства мяса цыплят-бройлеров в живом весе превысил один миллион тонн.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662" y="6192963"/>
            <a:ext cx="1368000" cy="13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543" y="2052842"/>
            <a:ext cx="1638962" cy="1638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918" y="6200398"/>
            <a:ext cx="1368000" cy="136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37" y="4146716"/>
            <a:ext cx="1368000" cy="136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47880" y="3032252"/>
            <a:ext cx="8624924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МЕСТО В РОССИИ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ПРОИЗВОДСТВУ И ЭКСПОРТУ МЯСА ПТИЦЫ*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436" y="792993"/>
            <a:ext cx="3600000" cy="771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81" y="8505435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282" y="8505435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223" y="8514069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251" y="8507741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81" y="9954069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25" y="9954960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251" y="9954069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251" y="11394069"/>
            <a:ext cx="1842320" cy="144000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922" y="8507741"/>
            <a:ext cx="1842304" cy="1440000"/>
          </a:xfrm>
          <a:prstGeom prst="rect">
            <a:avLst/>
          </a:prstGeom>
          <a:ln>
            <a:noFill/>
          </a:ln>
        </p:spPr>
      </p:pic>
      <p:sp>
        <p:nvSpPr>
          <p:cNvPr id="31" name="Полилиния 30"/>
          <p:cNvSpPr/>
          <p:nvPr/>
        </p:nvSpPr>
        <p:spPr>
          <a:xfrm>
            <a:off x="14903116" y="1331495"/>
            <a:ext cx="5582652" cy="1443789"/>
          </a:xfrm>
          <a:custGeom>
            <a:avLst/>
            <a:gdLst>
              <a:gd name="connsiteX0" fmla="*/ 0 w 5582652"/>
              <a:gd name="connsiteY0" fmla="*/ 0 h 1443789"/>
              <a:gd name="connsiteX1" fmla="*/ 0 w 5582652"/>
              <a:gd name="connsiteY1" fmla="*/ 1443789 h 1443789"/>
              <a:gd name="connsiteX2" fmla="*/ 5582652 w 5582652"/>
              <a:gd name="connsiteY2" fmla="*/ 1443789 h 1443789"/>
              <a:gd name="connsiteX3" fmla="*/ 5582652 w 5582652"/>
              <a:gd name="connsiteY3" fmla="*/ 16042 h 1443789"/>
              <a:gd name="connsiteX4" fmla="*/ 1443789 w 5582652"/>
              <a:gd name="connsiteY4" fmla="*/ 16042 h 1443789"/>
              <a:gd name="connsiteX5" fmla="*/ 1427747 w 5582652"/>
              <a:gd name="connsiteY5" fmla="*/ 16042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2652" h="1443789">
                <a:moveTo>
                  <a:pt x="0" y="0"/>
                </a:moveTo>
                <a:lnTo>
                  <a:pt x="0" y="1443789"/>
                </a:lnTo>
                <a:lnTo>
                  <a:pt x="5582652" y="1443789"/>
                </a:lnTo>
                <a:lnTo>
                  <a:pt x="5582652" y="16042"/>
                </a:lnTo>
                <a:lnTo>
                  <a:pt x="1443789" y="16042"/>
                </a:lnTo>
                <a:lnTo>
                  <a:pt x="1427747" y="16042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2865267" y="2747195"/>
            <a:ext cx="9991558" cy="1386047"/>
          </a:xfrm>
          <a:custGeom>
            <a:avLst/>
            <a:gdLst>
              <a:gd name="connsiteX0" fmla="*/ 0 w 4829175"/>
              <a:gd name="connsiteY0" fmla="*/ 9525 h 1371600"/>
              <a:gd name="connsiteX1" fmla="*/ 0 w 4829175"/>
              <a:gd name="connsiteY1" fmla="*/ 1371600 h 1371600"/>
              <a:gd name="connsiteX2" fmla="*/ 4829175 w 4829175"/>
              <a:gd name="connsiteY2" fmla="*/ 1371600 h 1371600"/>
              <a:gd name="connsiteX3" fmla="*/ 4829175 w 4829175"/>
              <a:gd name="connsiteY3" fmla="*/ 0 h 1371600"/>
              <a:gd name="connsiteX4" fmla="*/ 685800 w 4829175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9175" h="1371600">
                <a:moveTo>
                  <a:pt x="0" y="9525"/>
                </a:moveTo>
                <a:lnTo>
                  <a:pt x="0" y="1371600"/>
                </a:lnTo>
                <a:lnTo>
                  <a:pt x="4829175" y="1371600"/>
                </a:lnTo>
                <a:lnTo>
                  <a:pt x="4829175" y="0"/>
                </a:lnTo>
                <a:lnTo>
                  <a:pt x="68580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2874792" y="4794844"/>
            <a:ext cx="9991558" cy="1386047"/>
          </a:xfrm>
          <a:custGeom>
            <a:avLst/>
            <a:gdLst>
              <a:gd name="connsiteX0" fmla="*/ 0 w 4829175"/>
              <a:gd name="connsiteY0" fmla="*/ 9525 h 1371600"/>
              <a:gd name="connsiteX1" fmla="*/ 0 w 4829175"/>
              <a:gd name="connsiteY1" fmla="*/ 1371600 h 1371600"/>
              <a:gd name="connsiteX2" fmla="*/ 4829175 w 4829175"/>
              <a:gd name="connsiteY2" fmla="*/ 1371600 h 1371600"/>
              <a:gd name="connsiteX3" fmla="*/ 4829175 w 4829175"/>
              <a:gd name="connsiteY3" fmla="*/ 0 h 1371600"/>
              <a:gd name="connsiteX4" fmla="*/ 685800 w 4829175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9175" h="1371600">
                <a:moveTo>
                  <a:pt x="0" y="9525"/>
                </a:moveTo>
                <a:lnTo>
                  <a:pt x="0" y="1371600"/>
                </a:lnTo>
                <a:lnTo>
                  <a:pt x="4829175" y="1371600"/>
                </a:lnTo>
                <a:lnTo>
                  <a:pt x="4829175" y="0"/>
                </a:lnTo>
                <a:lnTo>
                  <a:pt x="68580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275662" y="5078695"/>
            <a:ext cx="8624924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МЕСТО В ЕВРОПЕ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ПРОИЗВОДСТВУ МЯСА ПТИЦЫ**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2865267" y="6851872"/>
            <a:ext cx="9991558" cy="1386047"/>
          </a:xfrm>
          <a:custGeom>
            <a:avLst/>
            <a:gdLst>
              <a:gd name="connsiteX0" fmla="*/ 0 w 4829175"/>
              <a:gd name="connsiteY0" fmla="*/ 9525 h 1371600"/>
              <a:gd name="connsiteX1" fmla="*/ 0 w 4829175"/>
              <a:gd name="connsiteY1" fmla="*/ 1371600 h 1371600"/>
              <a:gd name="connsiteX2" fmla="*/ 4829175 w 4829175"/>
              <a:gd name="connsiteY2" fmla="*/ 1371600 h 1371600"/>
              <a:gd name="connsiteX3" fmla="*/ 4829175 w 4829175"/>
              <a:gd name="connsiteY3" fmla="*/ 0 h 1371600"/>
              <a:gd name="connsiteX4" fmla="*/ 685800 w 4829175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9175" h="1371600">
                <a:moveTo>
                  <a:pt x="0" y="9525"/>
                </a:moveTo>
                <a:lnTo>
                  <a:pt x="0" y="1371600"/>
                </a:lnTo>
                <a:lnTo>
                  <a:pt x="4829175" y="1371600"/>
                </a:lnTo>
                <a:lnTo>
                  <a:pt x="4829175" y="0"/>
                </a:lnTo>
                <a:lnTo>
                  <a:pt x="68580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4266137" y="7134388"/>
            <a:ext cx="8624924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МЕСТО В МИРЕ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ПРОИЗВОДСТВУ МЯСА ПТИЦЫ**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71" y="9954960"/>
            <a:ext cx="1842304" cy="144000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681" y="11394069"/>
            <a:ext cx="1842304" cy="144000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837" y="11402703"/>
            <a:ext cx="1842304" cy="144000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922" y="9966600"/>
            <a:ext cx="1842304" cy="1440000"/>
          </a:xfrm>
          <a:prstGeom prst="rect">
            <a:avLst/>
          </a:prstGeom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12921579" y="12829916"/>
            <a:ext cx="9937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рейтинга Национального союза птицеводов </a:t>
            </a:r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2023 </a:t>
            </a:r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r"/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**Данные 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рейтинга WATT </a:t>
            </a:r>
            <a:r>
              <a:rPr lang="ru-RU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2023 </a:t>
            </a:r>
            <a:r>
              <a:rPr lang="ru-RU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7" y="2951167"/>
            <a:ext cx="10399959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8" y="1528030"/>
            <a:ext cx="9488734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4A865312-4F12-FB34-C742-29D275627E11}"/>
              </a:ext>
            </a:extLst>
          </p:cNvPr>
          <p:cNvSpPr txBox="1"/>
          <p:nvPr/>
        </p:nvSpPr>
        <p:spPr>
          <a:xfrm>
            <a:off x="1564277" y="655973"/>
            <a:ext cx="10399959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8000" b="1" spc="300">
                <a:solidFill>
                  <a:srgbClr val="000000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defRPr>
            </a:lvl1pPr>
          </a:lstStyle>
          <a:p>
            <a:r>
              <a:rPr lang="ru-RU" dirty="0" smtClean="0"/>
              <a:t>НАПРАВЛЕНИЯ ДЕЯТЕЛЬНОСТИ</a:t>
            </a: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90F83A-8872-BAE1-D711-CA2FB93F1C0D}"/>
              </a:ext>
            </a:extLst>
          </p:cNvPr>
          <p:cNvCxnSpPr/>
          <p:nvPr/>
        </p:nvCxnSpPr>
        <p:spPr>
          <a:xfrm>
            <a:off x="1520825" y="9479608"/>
            <a:ext cx="21311867" cy="0"/>
          </a:xfrm>
          <a:prstGeom prst="line">
            <a:avLst/>
          </a:prstGeom>
          <a:ln w="25400">
            <a:solidFill>
              <a:srgbClr val="50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8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551703" y="10445036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551703" y="9908520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3DA90D-4EB2-5959-BB88-E69D54B3055B}"/>
              </a:ext>
            </a:extLst>
          </p:cNvPr>
          <p:cNvSpPr txBox="1"/>
          <p:nvPr/>
        </p:nvSpPr>
        <p:spPr>
          <a:xfrm>
            <a:off x="1649101" y="9776077"/>
            <a:ext cx="576916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310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Производство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мяса цыплят-бройлеров</a:t>
            </a: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8988808" y="10455992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8988808" y="9919476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3DA90D-4EB2-5959-BB88-E69D54B3055B}"/>
              </a:ext>
            </a:extLst>
          </p:cNvPr>
          <p:cNvSpPr txBox="1"/>
          <p:nvPr/>
        </p:nvSpPr>
        <p:spPr>
          <a:xfrm>
            <a:off x="9094350" y="9787033"/>
            <a:ext cx="576916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310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Производство комбикормов</a:t>
            </a: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6442203" y="10409141"/>
            <a:ext cx="6390490" cy="351822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6442203" y="9872625"/>
            <a:ext cx="6390490" cy="351822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3DA90D-4EB2-5959-BB88-E69D54B3055B}"/>
              </a:ext>
            </a:extLst>
          </p:cNvPr>
          <p:cNvSpPr txBox="1"/>
          <p:nvPr/>
        </p:nvSpPr>
        <p:spPr>
          <a:xfrm>
            <a:off x="16636997" y="9740182"/>
            <a:ext cx="576916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310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Производство растительных масел</a:t>
            </a: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FCC56F-BAEF-75E3-2FC3-BD72D30BEDAD}"/>
              </a:ext>
            </a:extLst>
          </p:cNvPr>
          <p:cNvSpPr txBox="1"/>
          <p:nvPr/>
        </p:nvSpPr>
        <p:spPr>
          <a:xfrm>
            <a:off x="8988807" y="11123416"/>
            <a:ext cx="63691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&gt;2 </a:t>
            </a: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МЛН </a:t>
            </a:r>
            <a:endParaRPr lang="ru-RU" sz="4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ТОНН В ГОД</a:t>
            </a:r>
            <a:endParaRPr lang="ru-RU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FCC56F-BAEF-75E3-2FC3-BD72D30BEDAD}"/>
              </a:ext>
            </a:extLst>
          </p:cNvPr>
          <p:cNvSpPr txBox="1"/>
          <p:nvPr/>
        </p:nvSpPr>
        <p:spPr>
          <a:xfrm>
            <a:off x="16442203" y="11123416"/>
            <a:ext cx="6369158" cy="26838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&gt;1 МЛН </a:t>
            </a:r>
            <a:endParaRPr lang="ru-RU" sz="4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ТОНН В ГОД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4A4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(объем переработки семян подсолнечника)</a:t>
            </a:r>
            <a:endParaRPr lang="ru-RU" sz="2400" dirty="0">
              <a:solidFill>
                <a:srgbClr val="4A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FCC56F-BAEF-75E3-2FC3-BD72D30BEDAD}"/>
              </a:ext>
            </a:extLst>
          </p:cNvPr>
          <p:cNvSpPr txBox="1"/>
          <p:nvPr/>
        </p:nvSpPr>
        <p:spPr>
          <a:xfrm>
            <a:off x="1551703" y="11123416"/>
            <a:ext cx="6369158" cy="26838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&gt;1 МЛН </a:t>
            </a:r>
            <a:endParaRPr lang="ru-RU" sz="4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ТОНН В ГОД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4A4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(объем в живом весе)</a:t>
            </a:r>
            <a:endParaRPr lang="ru-RU" sz="2400" dirty="0">
              <a:solidFill>
                <a:srgbClr val="4A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445" y="810126"/>
            <a:ext cx="3600000" cy="7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7" y="2951167"/>
            <a:ext cx="10399959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8" y="1528030"/>
            <a:ext cx="9488734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4A865312-4F12-FB34-C742-29D275627E11}"/>
              </a:ext>
            </a:extLst>
          </p:cNvPr>
          <p:cNvSpPr txBox="1"/>
          <p:nvPr/>
        </p:nvSpPr>
        <p:spPr>
          <a:xfrm>
            <a:off x="1564277" y="655973"/>
            <a:ext cx="10399959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8000" b="1" spc="300">
                <a:solidFill>
                  <a:srgbClr val="000000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defRPr>
            </a:lvl1pPr>
          </a:lstStyle>
          <a:p>
            <a:r>
              <a:rPr lang="ru-RU" dirty="0" smtClean="0"/>
              <a:t>НАПРАВЛЕНИЯ ДЕЯТЕЛЬНОСТИ</a:t>
            </a: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90F83A-8872-BAE1-D711-CA2FB93F1C0D}"/>
              </a:ext>
            </a:extLst>
          </p:cNvPr>
          <p:cNvCxnSpPr/>
          <p:nvPr/>
        </p:nvCxnSpPr>
        <p:spPr>
          <a:xfrm>
            <a:off x="1520825" y="9479608"/>
            <a:ext cx="21311867" cy="0"/>
          </a:xfrm>
          <a:prstGeom prst="line">
            <a:avLst/>
          </a:prstGeom>
          <a:ln w="25400">
            <a:solidFill>
              <a:srgbClr val="50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FCC56F-BAEF-75E3-2FC3-BD72D30BEDAD}"/>
              </a:ext>
            </a:extLst>
          </p:cNvPr>
          <p:cNvSpPr txBox="1"/>
          <p:nvPr/>
        </p:nvSpPr>
        <p:spPr>
          <a:xfrm>
            <a:off x="1551703" y="11123416"/>
            <a:ext cx="63691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r>
              <a:rPr lang="ru-RU" dirty="0"/>
              <a:t>&gt;140 </a:t>
            </a:r>
          </a:p>
          <a:p>
            <a:r>
              <a:rPr lang="ru-RU" dirty="0" smtClean="0"/>
              <a:t>ТОНН В СУТКИ</a:t>
            </a:r>
            <a:endParaRPr lang="ru-RU" dirty="0"/>
          </a:p>
        </p:txBody>
      </p:sp>
      <p:sp>
        <p:nvSpPr>
          <p:cNvPr id="48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551703" y="10445036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551703" y="9908520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3DA90D-4EB2-5959-BB88-E69D54B3055B}"/>
              </a:ext>
            </a:extLst>
          </p:cNvPr>
          <p:cNvSpPr txBox="1"/>
          <p:nvPr/>
        </p:nvSpPr>
        <p:spPr>
          <a:xfrm>
            <a:off x="1649101" y="9776077"/>
            <a:ext cx="576916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310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Производство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олочной продукции</a:t>
            </a: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8988808" y="10455992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8988808" y="9919476"/>
            <a:ext cx="6400036" cy="360000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3DA90D-4EB2-5959-BB88-E69D54B3055B}"/>
              </a:ext>
            </a:extLst>
          </p:cNvPr>
          <p:cNvSpPr txBox="1"/>
          <p:nvPr/>
        </p:nvSpPr>
        <p:spPr>
          <a:xfrm>
            <a:off x="9094350" y="9787033"/>
            <a:ext cx="576916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310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Производство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баранины</a:t>
            </a: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6442203" y="10409141"/>
            <a:ext cx="6390490" cy="351822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59">
            <a:extLst>
              <a:ext uri="{FF2B5EF4-FFF2-40B4-BE49-F238E27FC236}">
                <a16:creationId xmlns:a16="http://schemas.microsoft.com/office/drawing/2014/main" id="{92EC17D1-D4A7-945E-DABF-BC48988A43A0}"/>
              </a:ext>
            </a:extLst>
          </p:cNvPr>
          <p:cNvSpPr/>
          <p:nvPr/>
        </p:nvSpPr>
        <p:spPr>
          <a:xfrm>
            <a:off x="16442203" y="9872625"/>
            <a:ext cx="6390490" cy="351822"/>
          </a:xfrm>
          <a:prstGeom prst="rect">
            <a:avLst/>
          </a:prstGeom>
          <a:solidFill>
            <a:srgbClr val="F7A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3DA90D-4EB2-5959-BB88-E69D54B3055B}"/>
              </a:ext>
            </a:extLst>
          </p:cNvPr>
          <p:cNvSpPr txBox="1"/>
          <p:nvPr/>
        </p:nvSpPr>
        <p:spPr>
          <a:xfrm>
            <a:off x="16636997" y="9740182"/>
            <a:ext cx="576916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3100">
                <a:latin typeface="Montserrat" pitchFamily="2" charset="77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Производство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мясной гастрономии</a:t>
            </a: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FCC56F-BAEF-75E3-2FC3-BD72D30BEDAD}"/>
              </a:ext>
            </a:extLst>
          </p:cNvPr>
          <p:cNvSpPr txBox="1"/>
          <p:nvPr/>
        </p:nvSpPr>
        <p:spPr>
          <a:xfrm>
            <a:off x="8988807" y="11123416"/>
            <a:ext cx="636915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&gt;5 ТЫСЯЧ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ТОНН В ГОД</a:t>
            </a:r>
            <a:endParaRPr lang="ru-RU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FCC56F-BAEF-75E3-2FC3-BD72D30BEDAD}"/>
              </a:ext>
            </a:extLst>
          </p:cNvPr>
          <p:cNvSpPr txBox="1"/>
          <p:nvPr/>
        </p:nvSpPr>
        <p:spPr>
          <a:xfrm>
            <a:off x="16442202" y="11123416"/>
            <a:ext cx="701135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&gt;</a:t>
            </a: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150 ТЫСЯЧ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ТОНН В ГОД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445" y="810126"/>
            <a:ext cx="3600000" cy="7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7" y="2951167"/>
            <a:ext cx="9488735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8" y="1528030"/>
            <a:ext cx="8657350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5601"/>
          <a:stretch/>
        </p:blipFill>
        <p:spPr>
          <a:xfrm>
            <a:off x="48126" y="4523876"/>
            <a:ext cx="12140699" cy="705546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2224921" y="0"/>
            <a:ext cx="12152729" cy="13726863"/>
          </a:xfrm>
          <a:prstGeom prst="rect">
            <a:avLst/>
          </a:prstGeom>
          <a:solidFill>
            <a:srgbClr val="50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436" y="792993"/>
            <a:ext cx="3600000" cy="77129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932426" y="4170153"/>
            <a:ext cx="10248415" cy="14884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Наши производственные объекты и офисы расположены в </a:t>
            </a:r>
            <a:r>
              <a:rPr lang="ru-RU" dirty="0" smtClean="0">
                <a:solidFill>
                  <a:srgbClr val="F7A941"/>
                </a:solidFill>
                <a:latin typeface="Arial Black" panose="020B0A04020102020204" pitchFamily="34" charset="0"/>
              </a:rPr>
              <a:t>22 регионах 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России (ЮФО, СКФО, ЦФО, ПФО и СЗФО)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919038" y="6898894"/>
            <a:ext cx="10261804" cy="14884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Специалисты ГАП «Ресурс» имеют опыт поставок продукции во все регионы России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на рынки </a:t>
            </a:r>
            <a:r>
              <a:rPr lang="ru-RU" dirty="0">
                <a:solidFill>
                  <a:srgbClr val="F7A941"/>
                </a:solidFill>
                <a:latin typeface="Arial Black" panose="020B0A04020102020204" pitchFamily="34" charset="0"/>
              </a:rPr>
              <a:t>более 65 стран </a:t>
            </a:r>
            <a:r>
              <a:rPr lang="ru-RU" dirty="0" smtClean="0">
                <a:solidFill>
                  <a:srgbClr val="F7A941"/>
                </a:solidFill>
                <a:latin typeface="Arial Black" panose="020B0A04020102020204" pitchFamily="34" charset="0"/>
              </a:rPr>
              <a:t>мира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19038" y="9646995"/>
            <a:ext cx="10261804" cy="14884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Общие цели и равные условия для построения карьеры и самореализации объединяют </a:t>
            </a:r>
            <a:endParaRPr lang="ru-RU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нашей команде </a:t>
            </a:r>
            <a:r>
              <a:rPr lang="ru-RU" dirty="0" smtClean="0">
                <a:solidFill>
                  <a:srgbClr val="F7A941"/>
                </a:solidFill>
                <a:latin typeface="Arial Black" panose="020B0A04020102020204" pitchFamily="34" charset="0"/>
              </a:rPr>
              <a:t>более 40 тысяч человек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9637" y="12307882"/>
            <a:ext cx="360000" cy="360000"/>
          </a:xfrm>
          <a:prstGeom prst="rect">
            <a:avLst/>
          </a:prstGeom>
          <a:solidFill>
            <a:srgbClr val="65B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520825" y="12312720"/>
            <a:ext cx="360000" cy="360000"/>
          </a:xfrm>
          <a:prstGeom prst="rect">
            <a:avLst/>
          </a:prstGeom>
          <a:solidFill>
            <a:srgbClr val="34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880825" y="12312720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A4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рынок</a:t>
            </a:r>
            <a:endParaRPr lang="ru-RU" sz="1800" dirty="0">
              <a:solidFill>
                <a:srgbClr val="4A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8773" y="12312720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4A4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800" dirty="0">
              <a:solidFill>
                <a:srgbClr val="4A4F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4A865312-4F12-FB34-C742-29D275627E11}"/>
              </a:ext>
            </a:extLst>
          </p:cNvPr>
          <p:cNvSpPr txBox="1"/>
          <p:nvPr/>
        </p:nvSpPr>
        <p:spPr>
          <a:xfrm>
            <a:off x="1564277" y="655973"/>
            <a:ext cx="8935445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8000" b="1" spc="300">
                <a:solidFill>
                  <a:srgbClr val="000000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defRPr>
            </a:lvl1pPr>
          </a:lstStyle>
          <a:p>
            <a:r>
              <a:rPr lang="ru-RU" dirty="0" smtClean="0"/>
              <a:t>ГЕОГРАФИЯ</a:t>
            </a:r>
          </a:p>
          <a:p>
            <a:r>
              <a:rPr lang="ru-RU" dirty="0" smtClean="0"/>
              <a:t>И КОЛЛЕКТИВ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551703" y="5751933"/>
            <a:ext cx="1444278" cy="1107996"/>
            <a:chOff x="1551703" y="3961867"/>
            <a:chExt cx="1444278" cy="1107996"/>
          </a:xfrm>
        </p:grpSpPr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92EC17D1-D4A7-945E-DABF-BC48988A43A0}"/>
                </a:ext>
              </a:extLst>
            </p:cNvPr>
            <p:cNvSpPr/>
            <p:nvPr/>
          </p:nvSpPr>
          <p:spPr>
            <a:xfrm>
              <a:off x="1551703" y="4648308"/>
              <a:ext cx="1444278" cy="360000"/>
            </a:xfrm>
            <a:prstGeom prst="rect">
              <a:avLst/>
            </a:prstGeom>
            <a:solidFill>
              <a:srgbClr val="F7A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3DA90D-4EB2-5959-BB88-E69D54B3055B}"/>
                </a:ext>
              </a:extLst>
            </p:cNvPr>
            <p:cNvSpPr txBox="1"/>
            <p:nvPr/>
          </p:nvSpPr>
          <p:spPr>
            <a:xfrm>
              <a:off x="1649101" y="3961867"/>
              <a:ext cx="122243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36000"/>
                </a:lnSpc>
                <a:spcBef>
                  <a:spcPts val="1200"/>
                </a:spcBef>
                <a:spcAft>
                  <a:spcPts val="0"/>
                </a:spcAft>
                <a:defRPr sz="3100">
                  <a:latin typeface="Montserrat" pitchFamily="2" charset="77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72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0</a:t>
              </a:r>
              <a:r>
                <a:rPr lang="ru-RU" sz="7200" b="1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  <a:endParaRPr lang="en-US" sz="7200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9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8" y="2951166"/>
            <a:ext cx="9183934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2">
            <a:extLst>
              <a:ext uri="{FF2B5EF4-FFF2-40B4-BE49-F238E27FC236}">
                <a16:creationId xmlns:a16="http://schemas.microsoft.com/office/drawing/2014/main" id="{C787769E-4EA7-217D-B4A2-AD67D0F5B3C9}"/>
              </a:ext>
            </a:extLst>
          </p:cNvPr>
          <p:cNvSpPr/>
          <p:nvPr/>
        </p:nvSpPr>
        <p:spPr>
          <a:xfrm>
            <a:off x="1564278" y="1528030"/>
            <a:ext cx="2863343" cy="46800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68A1EA-0E26-A402-430B-64AA94FCD5CE}"/>
              </a:ext>
            </a:extLst>
          </p:cNvPr>
          <p:cNvCxnSpPr/>
          <p:nvPr/>
        </p:nvCxnSpPr>
        <p:spPr>
          <a:xfrm>
            <a:off x="1520825" y="8784413"/>
            <a:ext cx="21336000" cy="0"/>
          </a:xfrm>
          <a:prstGeom prst="line">
            <a:avLst/>
          </a:prstGeom>
          <a:ln w="25400">
            <a:solidFill>
              <a:srgbClr val="50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">
            <a:extLst>
              <a:ext uri="{FF2B5EF4-FFF2-40B4-BE49-F238E27FC236}">
                <a16:creationId xmlns:a16="http://schemas.microsoft.com/office/drawing/2014/main" id="{4A865312-4F12-FB34-C742-29D275627E11}"/>
              </a:ext>
            </a:extLst>
          </p:cNvPr>
          <p:cNvSpPr txBox="1"/>
          <p:nvPr/>
        </p:nvSpPr>
        <p:spPr>
          <a:xfrm>
            <a:off x="1564278" y="655973"/>
            <a:ext cx="8686628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8000" b="1" spc="300">
                <a:solidFill>
                  <a:srgbClr val="000000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defRPr>
            </a:lvl1pPr>
          </a:lstStyle>
          <a:p>
            <a:r>
              <a:rPr lang="ru-RU" dirty="0" smtClean="0"/>
              <a:t>МЫ  </a:t>
            </a:r>
          </a:p>
          <a:p>
            <a:r>
              <a:rPr lang="ru-RU" dirty="0" smtClean="0"/>
              <a:t>ПРЕДЛАГАЕМ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42BD3F-8DCB-298C-317B-564D01D7909E}"/>
              </a:ext>
            </a:extLst>
          </p:cNvPr>
          <p:cNvSpPr txBox="1"/>
          <p:nvPr/>
        </p:nvSpPr>
        <p:spPr>
          <a:xfrm>
            <a:off x="13950951" y="9630825"/>
            <a:ext cx="8842914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комфортной адаптации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непрерывного профессионального роста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поддержки опытных наставников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организованного процесса обучения 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2277058" y="5733076"/>
            <a:ext cx="1444278" cy="1107996"/>
            <a:chOff x="1551703" y="3961867"/>
            <a:chExt cx="1444278" cy="1107996"/>
          </a:xfrm>
        </p:grpSpPr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92EC17D1-D4A7-945E-DABF-BC48988A43A0}"/>
                </a:ext>
              </a:extLst>
            </p:cNvPr>
            <p:cNvSpPr/>
            <p:nvPr/>
          </p:nvSpPr>
          <p:spPr>
            <a:xfrm>
              <a:off x="1551703" y="4648308"/>
              <a:ext cx="1444278" cy="360000"/>
            </a:xfrm>
            <a:prstGeom prst="rect">
              <a:avLst/>
            </a:prstGeom>
            <a:solidFill>
              <a:srgbClr val="F7A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3DA90D-4EB2-5959-BB88-E69D54B3055B}"/>
                </a:ext>
              </a:extLst>
            </p:cNvPr>
            <p:cNvSpPr txBox="1"/>
            <p:nvPr/>
          </p:nvSpPr>
          <p:spPr>
            <a:xfrm>
              <a:off x="1649101" y="3961867"/>
              <a:ext cx="122243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36000"/>
                </a:lnSpc>
                <a:spcBef>
                  <a:spcPts val="1200"/>
                </a:spcBef>
                <a:spcAft>
                  <a:spcPts val="0"/>
                </a:spcAft>
                <a:defRPr sz="3100">
                  <a:latin typeface="Montserrat" pitchFamily="2" charset="77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7200" b="1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02</a:t>
              </a:r>
              <a:endParaRPr lang="en-US" sz="7200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42BD3F-8DCB-298C-317B-564D01D7909E}"/>
              </a:ext>
            </a:extLst>
          </p:cNvPr>
          <p:cNvSpPr txBox="1"/>
          <p:nvPr/>
        </p:nvSpPr>
        <p:spPr>
          <a:xfrm>
            <a:off x="14071267" y="5729290"/>
            <a:ext cx="8842914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успешного обучения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арантированное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трудоустройство и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заработной платы выше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551703" y="9631241"/>
            <a:ext cx="1444278" cy="1107996"/>
            <a:chOff x="1551703" y="3961867"/>
            <a:chExt cx="1444278" cy="1107996"/>
          </a:xfrm>
        </p:grpSpPr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2EC17D1-D4A7-945E-DABF-BC48988A43A0}"/>
                </a:ext>
              </a:extLst>
            </p:cNvPr>
            <p:cNvSpPr/>
            <p:nvPr/>
          </p:nvSpPr>
          <p:spPr>
            <a:xfrm>
              <a:off x="1551703" y="4648308"/>
              <a:ext cx="1444278" cy="360000"/>
            </a:xfrm>
            <a:prstGeom prst="rect">
              <a:avLst/>
            </a:prstGeom>
            <a:solidFill>
              <a:srgbClr val="F7A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3DA90D-4EB2-5959-BB88-E69D54B3055B}"/>
                </a:ext>
              </a:extLst>
            </p:cNvPr>
            <p:cNvSpPr txBox="1"/>
            <p:nvPr/>
          </p:nvSpPr>
          <p:spPr>
            <a:xfrm>
              <a:off x="1649101" y="3961867"/>
              <a:ext cx="122243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36000"/>
                </a:lnSpc>
                <a:spcBef>
                  <a:spcPts val="1200"/>
                </a:spcBef>
                <a:spcAft>
                  <a:spcPts val="0"/>
                </a:spcAft>
                <a:defRPr sz="3100">
                  <a:latin typeface="Montserrat" pitchFamily="2" charset="77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7200" b="1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03</a:t>
              </a:r>
              <a:endParaRPr lang="en-US" sz="7200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C42BD3F-8DCB-298C-317B-564D01D7909E}"/>
              </a:ext>
            </a:extLst>
          </p:cNvPr>
          <p:cNvSpPr txBox="1"/>
          <p:nvPr/>
        </p:nvSpPr>
        <p:spPr>
          <a:xfrm>
            <a:off x="3345912" y="9627455"/>
            <a:ext cx="8842914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компенсации расходов на аренду жилья в случае переезда, а также </a:t>
            </a:r>
            <a:r>
              <a:rPr 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процентов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ипотечному кредитованию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309142" y="9787011"/>
            <a:ext cx="1444278" cy="1107996"/>
            <a:chOff x="1551703" y="3961867"/>
            <a:chExt cx="1444278" cy="1107996"/>
          </a:xfrm>
        </p:grpSpPr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92EC17D1-D4A7-945E-DABF-BC48988A43A0}"/>
                </a:ext>
              </a:extLst>
            </p:cNvPr>
            <p:cNvSpPr/>
            <p:nvPr/>
          </p:nvSpPr>
          <p:spPr>
            <a:xfrm>
              <a:off x="1551703" y="4648308"/>
              <a:ext cx="1444278" cy="360000"/>
            </a:xfrm>
            <a:prstGeom prst="rect">
              <a:avLst/>
            </a:prstGeom>
            <a:solidFill>
              <a:srgbClr val="F7A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3DA90D-4EB2-5959-BB88-E69D54B3055B}"/>
                </a:ext>
              </a:extLst>
            </p:cNvPr>
            <p:cNvSpPr txBox="1"/>
            <p:nvPr/>
          </p:nvSpPr>
          <p:spPr>
            <a:xfrm>
              <a:off x="1649101" y="3961867"/>
              <a:ext cx="122243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136000"/>
                </a:lnSpc>
                <a:spcBef>
                  <a:spcPts val="1200"/>
                </a:spcBef>
                <a:spcAft>
                  <a:spcPts val="0"/>
                </a:spcAft>
                <a:defRPr sz="3100">
                  <a:latin typeface="Montserrat" pitchFamily="2" charset="77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7200" b="1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04</a:t>
              </a:r>
              <a:endParaRPr lang="en-US" sz="7200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C42BD3F-8DCB-298C-317B-564D01D7909E}"/>
              </a:ext>
            </a:extLst>
          </p:cNvPr>
          <p:cNvSpPr txBox="1"/>
          <p:nvPr/>
        </p:nvSpPr>
        <p:spPr>
          <a:xfrm>
            <a:off x="3498312" y="5900547"/>
            <a:ext cx="8842914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defRPr sz="2500">
                <a:latin typeface="Montserra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корпоративной стипендии ГАП «Ресурс» во время обучения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специальном или высшем учебном заведении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549" y="794892"/>
            <a:ext cx="2470484" cy="2470484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11333622" y="2566737"/>
            <a:ext cx="1869031" cy="2534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02B9A00-A04F-79B4-BF30-99EBF4E20A9B}"/>
              </a:ext>
            </a:extLst>
          </p:cNvPr>
          <p:cNvSpPr/>
          <p:nvPr/>
        </p:nvSpPr>
        <p:spPr>
          <a:xfrm>
            <a:off x="1557456" y="3858082"/>
            <a:ext cx="12736060" cy="1133685"/>
          </a:xfrm>
          <a:prstGeom prst="rect">
            <a:avLst/>
          </a:prstGeom>
          <a:solidFill>
            <a:schemeClr val="accent3">
              <a:lumMod val="10000"/>
              <a:lumOff val="9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F7A6321-3ED2-FC54-4408-8F2F72C62CFE}"/>
              </a:ext>
            </a:extLst>
          </p:cNvPr>
          <p:cNvSpPr/>
          <p:nvPr/>
        </p:nvSpPr>
        <p:spPr>
          <a:xfrm>
            <a:off x="1557455" y="6466240"/>
            <a:ext cx="16778671" cy="1133685"/>
          </a:xfrm>
          <a:prstGeom prst="rect">
            <a:avLst/>
          </a:prstGeom>
          <a:solidFill>
            <a:schemeClr val="accent3">
              <a:lumMod val="10000"/>
              <a:lumOff val="9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DD0A3-CB0D-6D4A-9543-865B081933A3}"/>
              </a:ext>
            </a:extLst>
          </p:cNvPr>
          <p:cNvSpPr txBox="1"/>
          <p:nvPr/>
        </p:nvSpPr>
        <p:spPr>
          <a:xfrm>
            <a:off x="1850932" y="3465055"/>
            <a:ext cx="12057574" cy="14219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9600" b="1" dirty="0" smtClean="0">
                <a:solidFill>
                  <a:schemeClr val="bg2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rPr>
              <a:t>ПРИХОДИ К НАМ</a:t>
            </a:r>
            <a:endParaRPr lang="en-US" sz="9600" b="1" dirty="0">
              <a:solidFill>
                <a:schemeClr val="bg2"/>
              </a:solidFill>
              <a:latin typeface="Arial Black" panose="020B0A04020102020204" pitchFamily="34" charset="0"/>
              <a:ea typeface="Open Sans ExtraBold" pitchFamily="2" charset="0"/>
              <a:cs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DD0A3-CB0D-6D4A-9543-865B081933A3}"/>
              </a:ext>
            </a:extLst>
          </p:cNvPr>
          <p:cNvSpPr txBox="1"/>
          <p:nvPr/>
        </p:nvSpPr>
        <p:spPr>
          <a:xfrm>
            <a:off x="1850931" y="6111952"/>
            <a:ext cx="16100185" cy="14219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9600" b="1" dirty="0" smtClean="0">
                <a:solidFill>
                  <a:schemeClr val="bg2"/>
                </a:solidFill>
                <a:latin typeface="Arial Black" panose="020B0A04020102020204" pitchFamily="34" charset="0"/>
                <a:ea typeface="Open Sans ExtraBold" pitchFamily="2" charset="0"/>
                <a:cs typeface="Poppins" pitchFamily="2" charset="77"/>
              </a:rPr>
              <a:t>И БУДЕШЬ В РЕСУРСЕ!</a:t>
            </a:r>
            <a:endParaRPr lang="en-US" sz="9600" b="1" dirty="0">
              <a:solidFill>
                <a:schemeClr val="bg2"/>
              </a:solidFill>
              <a:latin typeface="Arial Black" panose="020B0A04020102020204" pitchFamily="34" charset="0"/>
              <a:ea typeface="Open Sans ExtraBold" pitchFamily="2" charset="0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A6B4E-CB42-C025-A245-5DEE25F9EB30}"/>
              </a:ext>
            </a:extLst>
          </p:cNvPr>
          <p:cNvSpPr txBox="1"/>
          <p:nvPr/>
        </p:nvSpPr>
        <p:spPr>
          <a:xfrm>
            <a:off x="14293517" y="817200"/>
            <a:ext cx="8564584" cy="878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lnSpc>
                <a:spcPct val="145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ExtraLight" pitchFamily="2" charset="77"/>
                <a:cs typeface="Poppins ExtraLight" pitchFamily="2" charset="77"/>
              </a:defRPr>
            </a:lvl1pPr>
            <a:lvl2pPr marL="1371326" lvl="1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2pPr>
            <a:lvl3pPr marL="2285543" lvl="2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3pPr>
            <a:lvl4pPr marL="3199760" lvl="3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4pPr>
            <a:lvl5pPr marL="4113977" lvl="4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 b="0" i="0" spc="-30" baseline="0">
                <a:effectLst/>
                <a:latin typeface="Montserrat" pitchFamily="2" charset="77"/>
                <a:ea typeface="Open Sans Light" panose="020B0306030504020204" pitchFamily="34" charset="0"/>
                <a:cs typeface="Open Sans Light" charset="0"/>
              </a:defRPr>
            </a:lvl5pPr>
            <a:lvl6pPr marL="5028194" lvl="5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6pPr>
            <a:lvl7pPr marL="5942411" lvl="6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7pPr>
            <a:lvl8pPr marL="6856628" lvl="7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8pPr>
            <a:lvl9pPr marL="7770846" lvl="8" indent="-4571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Font typeface="Arial" panose="020B0604020202020204" pitchFamily="34" charset="0"/>
              <a:buNone/>
              <a:defRPr sz="7500"/>
            </a:lvl9pPr>
          </a:lstStyle>
          <a:p>
            <a:pPr algn="r"/>
            <a:r>
              <a:rPr lang="en-US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www.gapresurs.ru</a:t>
            </a:r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2" y="805982"/>
            <a:ext cx="6480000" cy="138832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71279"/>
              </p:ext>
            </p:extLst>
          </p:nvPr>
        </p:nvGraphicFramePr>
        <p:xfrm>
          <a:off x="1520824" y="9620642"/>
          <a:ext cx="21384000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8000">
                  <a:extLst>
                    <a:ext uri="{9D8B030D-6E8A-4147-A177-3AD203B41FA5}">
                      <a16:colId xmlns:a16="http://schemas.microsoft.com/office/drawing/2014/main" val="4283251738"/>
                    </a:ext>
                  </a:extLst>
                </a:gridCol>
                <a:gridCol w="7128000">
                  <a:extLst>
                    <a:ext uri="{9D8B030D-6E8A-4147-A177-3AD203B41FA5}">
                      <a16:colId xmlns:a16="http://schemas.microsoft.com/office/drawing/2014/main" val="168275824"/>
                    </a:ext>
                  </a:extLst>
                </a:gridCol>
                <a:gridCol w="7128000">
                  <a:extLst>
                    <a:ext uri="{9D8B030D-6E8A-4147-A177-3AD203B41FA5}">
                      <a16:colId xmlns:a16="http://schemas.microsoft.com/office/drawing/2014/main" val="2574778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7A941"/>
                          </a:solidFill>
                          <a:latin typeface="Arial Black" panose="020B0A04020102020204" pitchFamily="34" charset="0"/>
                        </a:rPr>
                        <a:t>Звони:</a:t>
                      </a:r>
                      <a:endParaRPr lang="ru-RU" dirty="0">
                        <a:solidFill>
                          <a:srgbClr val="F7A94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7A941"/>
                          </a:solidFill>
                          <a:latin typeface="Arial Black" panose="020B0A04020102020204" pitchFamily="34" charset="0"/>
                        </a:rPr>
                        <a:t>Пиши:</a:t>
                      </a:r>
                      <a:endParaRPr lang="ru-RU" dirty="0">
                        <a:solidFill>
                          <a:srgbClr val="F7A94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7A941"/>
                          </a:solidFill>
                          <a:latin typeface="Arial Black" panose="020B0A04020102020204" pitchFamily="34" charset="0"/>
                        </a:rPr>
                        <a:t>Приходи:</a:t>
                      </a:r>
                      <a:endParaRPr lang="ru-RU" dirty="0">
                        <a:solidFill>
                          <a:srgbClr val="F7A94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168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(000) 000-00-00</a:t>
                      </a:r>
                    </a:p>
                    <a:p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(000) 000-00-00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i.familia@gap-rs.ru</a:t>
                      </a:r>
                    </a:p>
                    <a:p>
                      <a:pPr marL="0" algn="l" defTabSz="1828434" rtl="0" eaLnBrk="1" latinLnBrk="0" hangingPunct="1"/>
                      <a:endParaRPr lang="ru-RU" sz="4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1828434" rtl="0" eaLnBrk="1" latinLnBrk="0" hangingPunct="1"/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Тамбовская область,</a:t>
                      </a:r>
                    </a:p>
                    <a:p>
                      <a:pPr marL="0" algn="l" defTabSz="1828434" rtl="0" eaLnBrk="1" latinLnBrk="0" hangingPunct="1"/>
                      <a:r>
                        <a:rPr lang="ru-RU" sz="40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р.п</a:t>
                      </a: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40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4000" b="1" kern="12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Инжавино</a:t>
                      </a:r>
                      <a:r>
                        <a:rPr lang="ru-RU" sz="4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4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8521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bit Corporate q">
      <a:dk1>
        <a:srgbClr val="747993"/>
      </a:dk1>
      <a:lt1>
        <a:srgbClr val="FFFFFF"/>
      </a:lt1>
      <a:dk2>
        <a:srgbClr val="04375B"/>
      </a:dk2>
      <a:lt2>
        <a:srgbClr val="FFFFFF"/>
      </a:lt2>
      <a:accent1>
        <a:srgbClr val="FFFFFF"/>
      </a:accent1>
      <a:accent2>
        <a:srgbClr val="01497C"/>
      </a:accent2>
      <a:accent3>
        <a:srgbClr val="04375B"/>
      </a:accent3>
      <a:accent4>
        <a:srgbClr val="FFFFFF"/>
      </a:accent4>
      <a:accent5>
        <a:srgbClr val="01497C"/>
      </a:accent5>
      <a:accent6>
        <a:srgbClr val="04375B"/>
      </a:accent6>
      <a:hlink>
        <a:srgbClr val="335FFE"/>
      </a:hlink>
      <a:folHlink>
        <a:srgbClr val="CA64D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88713</TotalTime>
  <Words>375</Words>
  <Application>Microsoft Office PowerPoint</Application>
  <PresentationFormat>Произвольный</PresentationFormat>
  <Paragraphs>81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Heebo</vt:lpstr>
      <vt:lpstr>Open Sans</vt:lpstr>
      <vt:lpstr>Open Sans ExtraBold</vt:lpstr>
      <vt:lpstr>Open Sans Light</vt:lpstr>
      <vt:lpstr>Poppins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Житенева Анастасия Евгеньевна</dc:creator>
  <cp:keywords/>
  <dc:description/>
  <cp:lastModifiedBy>Житенева Анастасия Евгеньевна</cp:lastModifiedBy>
  <cp:revision>9937</cp:revision>
  <cp:lastPrinted>2019-09-18T23:04:43Z</cp:lastPrinted>
  <dcterms:created xsi:type="dcterms:W3CDTF">2014-11-12T21:47:38Z</dcterms:created>
  <dcterms:modified xsi:type="dcterms:W3CDTF">2024-10-23T11:58:54Z</dcterms:modified>
  <cp:category/>
</cp:coreProperties>
</file>