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jpeg" ContentType="image/jpeg"/>
  <Default Extension="JPG" ContentType="image/.jpg"/>
  <Default Extension="png" ContentType="image/png"/>
  <Default Extension="gif" ContentType="image/gif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2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0"/>
  </p:notesMasterIdLst>
  <p:sldIdLst>
    <p:sldId id="257" r:id="rId3"/>
    <p:sldId id="316" r:id="rId4"/>
    <p:sldId id="287" r:id="rId5"/>
    <p:sldId id="288" r:id="rId6"/>
    <p:sldId id="666" r:id="rId7"/>
    <p:sldId id="667" r:id="rId8"/>
    <p:sldId id="668" r:id="rId9"/>
    <p:sldId id="669" r:id="rId10"/>
    <p:sldId id="308" r:id="rId11"/>
    <p:sldId id="309" r:id="rId12"/>
    <p:sldId id="265" r:id="rId13"/>
    <p:sldId id="266" r:id="rId14"/>
    <p:sldId id="313" r:id="rId15"/>
    <p:sldId id="271" r:id="rId16"/>
    <p:sldId id="317" r:id="rId17"/>
    <p:sldId id="268" r:id="rId18"/>
    <p:sldId id="662" r:id="rId19"/>
    <p:sldId id="318" r:id="rId20"/>
    <p:sldId id="660" r:id="rId21"/>
    <p:sldId id="273" r:id="rId22"/>
    <p:sldId id="274" r:id="rId23"/>
    <p:sldId id="285" r:id="rId24"/>
    <p:sldId id="315" r:id="rId25"/>
    <p:sldId id="314" r:id="rId26"/>
    <p:sldId id="320" r:id="rId27"/>
    <p:sldId id="277" r:id="rId28"/>
    <p:sldId id="319" r:id="rId29"/>
    <p:sldId id="278" r:id="rId30"/>
    <p:sldId id="282" r:id="rId31"/>
    <p:sldId id="281" r:id="rId32"/>
    <p:sldId id="283" r:id="rId33"/>
    <p:sldId id="323" r:id="rId34"/>
    <p:sldId id="321" r:id="rId35"/>
    <p:sldId id="664" r:id="rId36"/>
    <p:sldId id="322" r:id="rId37"/>
    <p:sldId id="272" r:id="rId38"/>
    <p:sldId id="284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741" autoAdjust="0"/>
    <p:restoredTop sz="95964"/>
  </p:normalViewPr>
  <p:slideViewPr>
    <p:cSldViewPr snapToGrid="0">
      <p:cViewPr varScale="1">
        <p:scale>
          <a:sx n="86" d="100"/>
          <a:sy n="86" d="100"/>
        </p:scale>
        <p:origin x="2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image" Target="../media/image9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45FC5B-87BD-4118-B9BA-A9826D9AA2E9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63DB1B-1E6C-482F-92BF-D539CD198355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A48D4-51F0-480A-94C2-10506FF13FB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6820B-89C0-4BBA-9AE8-C92422A2D5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A48D4-51F0-480A-94C2-10506FF13FB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6820B-89C0-4BBA-9AE8-C92422A2D5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A48D4-51F0-480A-94C2-10506FF13FB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6820B-89C0-4BBA-9AE8-C92422A2D5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A48D4-51F0-480A-94C2-10506FF13FB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6820B-89C0-4BBA-9AE8-C92422A2D5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A48D4-51F0-480A-94C2-10506FF13FB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6820B-89C0-4BBA-9AE8-C92422A2D5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A48D4-51F0-480A-94C2-10506FF13FB7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6820B-89C0-4BBA-9AE8-C92422A2D5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A48D4-51F0-480A-94C2-10506FF13FB7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6820B-89C0-4BBA-9AE8-C92422A2D5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A48D4-51F0-480A-94C2-10506FF13FB7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6820B-89C0-4BBA-9AE8-C92422A2D5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A48D4-51F0-480A-94C2-10506FF13FB7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6820B-89C0-4BBA-9AE8-C92422A2D5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A48D4-51F0-480A-94C2-10506FF13FB7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6820B-89C0-4BBA-9AE8-C92422A2D5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A48D4-51F0-480A-94C2-10506FF13FB7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6820B-89C0-4BBA-9AE8-C92422A2D5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A48D4-51F0-480A-94C2-10506FF13FB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6820B-89C0-4BBA-9AE8-C92422A2D568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35.png"/><Relationship Id="rId7" Type="http://schemas.openxmlformats.org/officeDocument/2006/relationships/image" Target="../media/image34.png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39.png"/><Relationship Id="rId12" Type="http://schemas.openxmlformats.org/officeDocument/2006/relationships/image" Target="../media/image38.png"/><Relationship Id="rId11" Type="http://schemas.openxmlformats.org/officeDocument/2006/relationships/image" Target="../media/image37.png"/><Relationship Id="rId10" Type="http://schemas.openxmlformats.org/officeDocument/2006/relationships/image" Target="../media/image36.png"/><Relationship Id="rId1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jpeg"/><Relationship Id="rId8" Type="http://schemas.openxmlformats.org/officeDocument/2006/relationships/image" Target="../media/image46.jpeg"/><Relationship Id="rId7" Type="http://schemas.openxmlformats.org/officeDocument/2006/relationships/image" Target="../media/image45.jpeg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jpeg"/><Relationship Id="rId8" Type="http://schemas.openxmlformats.org/officeDocument/2006/relationships/image" Target="../media/image52.jpeg"/><Relationship Id="rId7" Type="http://schemas.openxmlformats.org/officeDocument/2006/relationships/image" Target="../media/image51.jpeg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3" Type="http://schemas.openxmlformats.org/officeDocument/2006/relationships/image" Target="../media/image1.jpeg"/><Relationship Id="rId2" Type="http://schemas.openxmlformats.org/officeDocument/2006/relationships/image" Target="../media/image47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53.jpeg"/><Relationship Id="rId1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jpeg"/><Relationship Id="rId8" Type="http://schemas.openxmlformats.org/officeDocument/2006/relationships/image" Target="../media/image58.jpeg"/><Relationship Id="rId7" Type="http://schemas.openxmlformats.org/officeDocument/2006/relationships/image" Target="../media/image57.jpeg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61.jpeg"/><Relationship Id="rId10" Type="http://schemas.openxmlformats.org/officeDocument/2006/relationships/image" Target="../media/image60.jpeg"/><Relationship Id="rId1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66.jpeg"/><Relationship Id="rId7" Type="http://schemas.openxmlformats.org/officeDocument/2006/relationships/image" Target="../media/image65.jpeg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3" Type="http://schemas.openxmlformats.org/officeDocument/2006/relationships/image" Target="../media/image1.jpeg"/><Relationship Id="rId2" Type="http://schemas.openxmlformats.org/officeDocument/2006/relationships/image" Target="../media/image40.jpeg"/><Relationship Id="rId1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71.jpeg"/><Relationship Id="rId7" Type="http://schemas.openxmlformats.org/officeDocument/2006/relationships/image" Target="../media/image70.jpeg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76.jpeg"/><Relationship Id="rId8" Type="http://schemas.openxmlformats.org/officeDocument/2006/relationships/image" Target="../media/image75.jpeg"/><Relationship Id="rId7" Type="http://schemas.openxmlformats.org/officeDocument/2006/relationships/image" Target="../media/image74.jpeg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5.jpeg"/><Relationship Id="rId3" Type="http://schemas.openxmlformats.org/officeDocument/2006/relationships/image" Target="../media/image1.jpeg"/><Relationship Id="rId2" Type="http://schemas.openxmlformats.org/officeDocument/2006/relationships/image" Target="../media/image47.png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78.jpeg"/><Relationship Id="rId10" Type="http://schemas.openxmlformats.org/officeDocument/2006/relationships/image" Target="../media/image77.jpeg"/><Relationship Id="rId1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84.jpeg"/><Relationship Id="rId8" Type="http://schemas.openxmlformats.org/officeDocument/2006/relationships/image" Target="../media/image83.jpeg"/><Relationship Id="rId7" Type="http://schemas.openxmlformats.org/officeDocument/2006/relationships/image" Target="../media/image82.jpeg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Relationship Id="rId3" Type="http://schemas.openxmlformats.org/officeDocument/2006/relationships/image" Target="../media/image1.jpeg"/><Relationship Id="rId2" Type="http://schemas.openxmlformats.org/officeDocument/2006/relationships/image" Target="../media/image40.jpe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88.jpeg"/><Relationship Id="rId7" Type="http://schemas.openxmlformats.org/officeDocument/2006/relationships/image" Target="../media/image87.jpeg"/><Relationship Id="rId6" Type="http://schemas.openxmlformats.org/officeDocument/2006/relationships/image" Target="../media/image86.jpeg"/><Relationship Id="rId5" Type="http://schemas.openxmlformats.org/officeDocument/2006/relationships/image" Target="../media/image5.jpeg"/><Relationship Id="rId4" Type="http://schemas.openxmlformats.org/officeDocument/2006/relationships/image" Target="../media/image85.jpeg"/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2.png"/><Relationship Id="rId8" Type="http://schemas.openxmlformats.org/officeDocument/2006/relationships/image" Target="../media/image5.jpeg"/><Relationship Id="rId7" Type="http://schemas.openxmlformats.org/officeDocument/2006/relationships/image" Target="../media/image91.png"/><Relationship Id="rId6" Type="http://schemas.openxmlformats.org/officeDocument/2006/relationships/image" Target="../media/image90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89.jpeg"/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7" Type="http://schemas.openxmlformats.org/officeDocument/2006/relationships/vmlDrawing" Target="../drawings/vmlDrawing1.vml"/><Relationship Id="rId16" Type="http://schemas.openxmlformats.org/officeDocument/2006/relationships/slideLayout" Target="../slideLayouts/slideLayout2.xml"/><Relationship Id="rId15" Type="http://schemas.openxmlformats.org/officeDocument/2006/relationships/image" Target="../media/image97.jpeg"/><Relationship Id="rId14" Type="http://schemas.openxmlformats.org/officeDocument/2006/relationships/image" Target="../media/image96.jpeg"/><Relationship Id="rId13" Type="http://schemas.openxmlformats.org/officeDocument/2006/relationships/image" Target="../media/image95.jpeg"/><Relationship Id="rId12" Type="http://schemas.openxmlformats.org/officeDocument/2006/relationships/image" Target="../media/image94.emf"/><Relationship Id="rId11" Type="http://schemas.openxmlformats.org/officeDocument/2006/relationships/oleObject" Target="../embeddings/oleObject2.bin"/><Relationship Id="rId10" Type="http://schemas.openxmlformats.org/officeDocument/2006/relationships/image" Target="../media/image93.jpeg"/><Relationship Id="rId1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5.jpeg"/><Relationship Id="rId7" Type="http://schemas.openxmlformats.org/officeDocument/2006/relationships/image" Target="../media/image101.jpeg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2.jpeg"/><Relationship Id="rId4" Type="http://schemas.openxmlformats.org/officeDocument/2006/relationships/image" Target="../media/image5.jpeg"/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7.jpeg"/><Relationship Id="rId8" Type="http://schemas.openxmlformats.org/officeDocument/2006/relationships/image" Target="../media/image106.jpeg"/><Relationship Id="rId7" Type="http://schemas.openxmlformats.org/officeDocument/2006/relationships/image" Target="../media/image105.jpeg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5.jpeg"/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12.jpeg"/><Relationship Id="rId7" Type="http://schemas.openxmlformats.org/officeDocument/2006/relationships/image" Target="../media/image111.jpeg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13.jpeg"/><Relationship Id="rId4" Type="http://schemas.openxmlformats.org/officeDocument/2006/relationships/image" Target="../media/image5.jpeg"/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9.jpeg"/><Relationship Id="rId8" Type="http://schemas.openxmlformats.org/officeDocument/2006/relationships/image" Target="../media/image118.jpeg"/><Relationship Id="rId7" Type="http://schemas.openxmlformats.org/officeDocument/2006/relationships/image" Target="../media/image117.jpeg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20.jpeg"/><Relationship Id="rId1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5.jpeg"/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5.jpeg"/><Relationship Id="rId7" Type="http://schemas.openxmlformats.org/officeDocument/2006/relationships/image" Target="../media/image130.jpeg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31.jpeg"/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image" Target="../media/image4.jpe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6.png"/><Relationship Id="rId8" Type="http://schemas.openxmlformats.org/officeDocument/2006/relationships/image" Target="../media/image135.png"/><Relationship Id="rId7" Type="http://schemas.openxmlformats.org/officeDocument/2006/relationships/image" Target="../media/image134.png"/><Relationship Id="rId6" Type="http://schemas.openxmlformats.org/officeDocument/2006/relationships/image" Target="../media/image133.jpeg"/><Relationship Id="rId5" Type="http://schemas.openxmlformats.org/officeDocument/2006/relationships/image" Target="../media/image132.png"/><Relationship Id="rId4" Type="http://schemas.openxmlformats.org/officeDocument/2006/relationships/image" Target="../media/image5.jpeg"/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37.png"/><Relationship Id="rId1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2.png"/><Relationship Id="rId8" Type="http://schemas.openxmlformats.org/officeDocument/2006/relationships/image" Target="../media/image141.jpeg"/><Relationship Id="rId7" Type="http://schemas.openxmlformats.org/officeDocument/2006/relationships/image" Target="../media/image140.png"/><Relationship Id="rId6" Type="http://schemas.openxmlformats.org/officeDocument/2006/relationships/image" Target="../media/image139.png"/><Relationship Id="rId5" Type="http://schemas.openxmlformats.org/officeDocument/2006/relationships/image" Target="../media/image138.jpeg"/><Relationship Id="rId4" Type="http://schemas.openxmlformats.org/officeDocument/2006/relationships/image" Target="../media/image5.jpeg"/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43.jpeg"/><Relationship Id="rId1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46.jpeg"/><Relationship Id="rId7" Type="http://schemas.openxmlformats.org/officeDocument/2006/relationships/image" Target="../media/image145.jpeg"/><Relationship Id="rId6" Type="http://schemas.openxmlformats.org/officeDocument/2006/relationships/image" Target="../media/image144.jpeg"/><Relationship Id="rId5" Type="http://schemas.openxmlformats.org/officeDocument/2006/relationships/image" Target="../media/image138.jpeg"/><Relationship Id="rId4" Type="http://schemas.openxmlformats.org/officeDocument/2006/relationships/image" Target="../media/image5.jpeg"/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1.jpeg"/><Relationship Id="rId8" Type="http://schemas.openxmlformats.org/officeDocument/2006/relationships/image" Target="../media/image150.png"/><Relationship Id="rId7" Type="http://schemas.openxmlformats.org/officeDocument/2006/relationships/image" Target="../media/image149.png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5.jpeg"/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8.jpeg"/><Relationship Id="rId8" Type="http://schemas.openxmlformats.org/officeDocument/2006/relationships/image" Target="../media/image157.jpeg"/><Relationship Id="rId7" Type="http://schemas.openxmlformats.org/officeDocument/2006/relationships/image" Target="../media/image156.png"/><Relationship Id="rId6" Type="http://schemas.openxmlformats.org/officeDocument/2006/relationships/image" Target="../media/image155.png"/><Relationship Id="rId5" Type="http://schemas.openxmlformats.org/officeDocument/2006/relationships/image" Target="../media/image154.GIF"/><Relationship Id="rId4" Type="http://schemas.openxmlformats.org/officeDocument/2006/relationships/image" Target="../media/image153.jpeg"/><Relationship Id="rId3" Type="http://schemas.openxmlformats.org/officeDocument/2006/relationships/image" Target="../media/image152.jpeg"/><Relationship Id="rId29" Type="http://schemas.openxmlformats.org/officeDocument/2006/relationships/slideLayout" Target="../slideLayouts/slideLayout2.xml"/><Relationship Id="rId28" Type="http://schemas.openxmlformats.org/officeDocument/2006/relationships/image" Target="../media/image5.jpeg"/><Relationship Id="rId27" Type="http://schemas.openxmlformats.org/officeDocument/2006/relationships/image" Target="../media/image1.jpeg"/><Relationship Id="rId26" Type="http://schemas.openxmlformats.org/officeDocument/2006/relationships/image" Target="../media/image175.png"/><Relationship Id="rId25" Type="http://schemas.openxmlformats.org/officeDocument/2006/relationships/image" Target="../media/image174.GIF"/><Relationship Id="rId24" Type="http://schemas.openxmlformats.org/officeDocument/2006/relationships/image" Target="../media/image173.jpeg"/><Relationship Id="rId23" Type="http://schemas.openxmlformats.org/officeDocument/2006/relationships/image" Target="../media/image172.jpeg"/><Relationship Id="rId22" Type="http://schemas.openxmlformats.org/officeDocument/2006/relationships/image" Target="../media/image171.png"/><Relationship Id="rId21" Type="http://schemas.openxmlformats.org/officeDocument/2006/relationships/image" Target="../media/image170.png"/><Relationship Id="rId20" Type="http://schemas.openxmlformats.org/officeDocument/2006/relationships/image" Target="../media/image169.jpeg"/><Relationship Id="rId2" Type="http://schemas.openxmlformats.org/officeDocument/2006/relationships/image" Target="../media/image6.png"/><Relationship Id="rId19" Type="http://schemas.openxmlformats.org/officeDocument/2006/relationships/image" Target="../media/image168.png"/><Relationship Id="rId18" Type="http://schemas.openxmlformats.org/officeDocument/2006/relationships/image" Target="../media/image167.jpeg"/><Relationship Id="rId17" Type="http://schemas.openxmlformats.org/officeDocument/2006/relationships/image" Target="../media/image166.png"/><Relationship Id="rId16" Type="http://schemas.openxmlformats.org/officeDocument/2006/relationships/image" Target="../media/image165.png"/><Relationship Id="rId15" Type="http://schemas.openxmlformats.org/officeDocument/2006/relationships/image" Target="../media/image164.png"/><Relationship Id="rId14" Type="http://schemas.openxmlformats.org/officeDocument/2006/relationships/image" Target="../media/image163.png"/><Relationship Id="rId13" Type="http://schemas.openxmlformats.org/officeDocument/2006/relationships/image" Target="../media/image162.png"/><Relationship Id="rId12" Type="http://schemas.openxmlformats.org/officeDocument/2006/relationships/image" Target="../media/image161.png"/><Relationship Id="rId11" Type="http://schemas.openxmlformats.org/officeDocument/2006/relationships/image" Target="../media/image160.jpeg"/><Relationship Id="rId10" Type="http://schemas.openxmlformats.org/officeDocument/2006/relationships/image" Target="../media/image159.jpeg"/><Relationship Id="rId1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76.png"/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5.jpeg"/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4.jpeg"/><Relationship Id="rId7" Type="http://schemas.openxmlformats.org/officeDocument/2006/relationships/image" Target="../media/image13.jpe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5.jpeg"/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2.svg"/><Relationship Id="rId7" Type="http://schemas.openxmlformats.org/officeDocument/2006/relationships/image" Target="../media/image11.png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5.jpeg"/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5.jpeg"/><Relationship Id="rId7" Type="http://schemas.openxmlformats.org/officeDocument/2006/relationships/image" Target="../media/image24.jpeg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3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2311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22311" y="2572936"/>
            <a:ext cx="11169689" cy="42742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9083" y="1071989"/>
            <a:ext cx="9218970" cy="1325563"/>
          </a:xfrm>
        </p:spPr>
        <p:txBody>
          <a:bodyPr>
            <a:noAutofit/>
          </a:bodyPr>
          <a:lstStyle/>
          <a:p>
            <a:r>
              <a:rPr lang="ru-RU" sz="5400" b="1" dirty="0">
                <a:solidFill>
                  <a:schemeClr val="accent1">
                    <a:lumMod val="50000"/>
                  </a:schemeClr>
                </a:solidFill>
                <a:cs typeface="Aharoni" panose="020B0604020202020204" pitchFamily="2" charset="-79"/>
              </a:rPr>
              <a:t>Институт энергетики и электроники</a:t>
            </a:r>
            <a:br>
              <a:rPr lang="ru-RU" sz="5400" b="1" dirty="0">
                <a:solidFill>
                  <a:schemeClr val="accent1">
                    <a:lumMod val="50000"/>
                  </a:schemeClr>
                </a:solidFill>
                <a:cs typeface="Aharoni" panose="020B0604020202020204" pitchFamily="2" charset="-79"/>
              </a:rPr>
            </a:br>
            <a:br>
              <a:rPr lang="ru-RU" sz="5400" b="1" dirty="0">
                <a:solidFill>
                  <a:schemeClr val="accent1">
                    <a:lumMod val="50000"/>
                  </a:schemeClr>
                </a:solidFill>
                <a:cs typeface="Aharoni" panose="020B0604020202020204" pitchFamily="2" charset="-79"/>
              </a:rPr>
            </a:br>
            <a:r>
              <a:rPr lang="ru-RU" sz="2400" b="1" dirty="0">
                <a:solidFill>
                  <a:srgbClr val="002060"/>
                </a:solidFill>
                <a:cs typeface="Aharoni" panose="020B0604020202020204" pitchFamily="2" charset="-79"/>
              </a:rPr>
              <a:t>Директор института: кандидат технических наук</a:t>
            </a:r>
            <a:br>
              <a:rPr lang="ru-RU" sz="3200" b="1" dirty="0">
                <a:solidFill>
                  <a:srgbClr val="FF0000"/>
                </a:solidFill>
                <a:cs typeface="Aharoni" panose="020B0604020202020204" pitchFamily="2" charset="-79"/>
              </a:rPr>
            </a:br>
            <a:r>
              <a:rPr lang="ru-RU" sz="3200" b="1" dirty="0">
                <a:solidFill>
                  <a:srgbClr val="FF0000"/>
                </a:solidFill>
                <a:cs typeface="Aharoni" panose="020B0604020202020204" pitchFamily="2" charset="-79"/>
              </a:rPr>
              <a:t>Белоусов Александр Владимирович </a:t>
            </a:r>
            <a:endParaRPr lang="ru-RU" sz="5400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385" y="220665"/>
            <a:ext cx="1963536" cy="192081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 descr="Изображение выглядит как снег, мужчина, закрытый, гора&#10;&#10;Автоматически созданное описание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/>
          <p:cNvSpPr txBox="1"/>
          <p:nvPr/>
        </p:nvSpPr>
        <p:spPr>
          <a:xfrm>
            <a:off x="1446551" y="1850528"/>
            <a:ext cx="3998082" cy="2169825"/>
          </a:xfrm>
          <a:prstGeom prst="rect">
            <a:avLst/>
          </a:prstGeom>
          <a:ln w="12700">
            <a:miter lim="400000"/>
          </a:ln>
        </p:spPr>
        <p:txBody>
          <a:bodyPr wrap="square" lIns="34289" rIns="34289">
            <a:spAutoFit/>
          </a:bodyPr>
          <a:lstStyle>
            <a:defPPr>
              <a:defRPr lang="en-US"/>
            </a:defPPr>
            <a:lvl1pPr defTabSz="530860">
              <a:spcBef>
                <a:spcPts val="900"/>
              </a:spcBef>
              <a:defRPr sz="12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ru-RU" sz="1500" dirty="0">
                <a:solidFill>
                  <a:srgbClr val="002060"/>
                </a:solidFill>
                <a:latin typeface="+mn-lt"/>
              </a:rPr>
              <a:t>ИНЖЕНЕР ПО КАЧЕСТВУ</a:t>
            </a:r>
            <a:endParaRPr lang="ru-RU" sz="1500" dirty="0">
              <a:solidFill>
                <a:srgbClr val="002060"/>
              </a:solidFill>
              <a:latin typeface="+mn-lt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ru-RU" sz="1500" dirty="0">
                <a:solidFill>
                  <a:srgbClr val="002060"/>
                </a:solidFill>
                <a:latin typeface="+mn-lt"/>
              </a:rPr>
              <a:t>ИНЖЕНЕР ПО СТАНДАРТИЗАЦИИ</a:t>
            </a:r>
            <a:endParaRPr lang="ru-RU" sz="1500" dirty="0">
              <a:solidFill>
                <a:srgbClr val="002060"/>
              </a:solidFill>
              <a:latin typeface="+mn-lt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ru-RU" sz="1500" dirty="0">
                <a:solidFill>
                  <a:srgbClr val="002060"/>
                </a:solidFill>
                <a:latin typeface="+mn-lt"/>
              </a:rPr>
              <a:t>ИНЖЕНЕР ПО СЕРТИФИКАЦИИ</a:t>
            </a:r>
            <a:endParaRPr lang="ru-RU" sz="1500" dirty="0">
              <a:solidFill>
                <a:srgbClr val="002060"/>
              </a:solidFill>
              <a:latin typeface="+mn-lt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ru-RU" sz="1500" dirty="0">
                <a:solidFill>
                  <a:srgbClr val="002060"/>
                </a:solidFill>
                <a:latin typeface="+mn-lt"/>
              </a:rPr>
              <a:t>ИНЖЕНЕР/КОНТРОЛЕР ОТК</a:t>
            </a:r>
            <a:endParaRPr lang="ru-RU" sz="1500" dirty="0">
              <a:solidFill>
                <a:srgbClr val="002060"/>
              </a:solidFill>
              <a:latin typeface="+mn-lt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ru-RU" sz="1500" dirty="0">
                <a:solidFill>
                  <a:srgbClr val="002060"/>
                </a:solidFill>
                <a:latin typeface="+mn-lt"/>
              </a:rPr>
              <a:t>МЕТРОЛОГ</a:t>
            </a:r>
            <a:endParaRPr lang="ru-RU" sz="1500" dirty="0">
              <a:solidFill>
                <a:srgbClr val="002060"/>
              </a:solidFill>
              <a:latin typeface="+mn-lt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ru-RU" sz="1500" dirty="0">
                <a:solidFill>
                  <a:srgbClr val="002060"/>
                </a:solidFill>
                <a:latin typeface="+mn-lt"/>
              </a:rPr>
              <a:t>ЛАБОРАНТ</a:t>
            </a:r>
            <a:endParaRPr lang="ru-RU" sz="15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8" name="Прямоугольник 6"/>
          <p:cNvSpPr txBox="1"/>
          <p:nvPr/>
        </p:nvSpPr>
        <p:spPr>
          <a:xfrm>
            <a:off x="6350571" y="1815142"/>
            <a:ext cx="4536504" cy="2169825"/>
          </a:xfrm>
          <a:prstGeom prst="rect">
            <a:avLst/>
          </a:prstGeom>
          <a:ln w="12700">
            <a:miter lim="400000"/>
          </a:ln>
        </p:spPr>
        <p:txBody>
          <a:bodyPr wrap="square" lIns="34289" rIns="34289">
            <a:spAutoFit/>
          </a:bodyPr>
          <a:lstStyle>
            <a:defPPr>
              <a:defRPr lang="en-US"/>
            </a:defPPr>
            <a:lvl1pPr marL="90805" indent="-90805" defTabSz="530860">
              <a:spcBef>
                <a:spcPts val="0"/>
              </a:spcBef>
              <a:buClr>
                <a:srgbClr val="FF5800"/>
              </a:buClr>
              <a:buFont typeface="Wingdings" panose="05000000000000000000" pitchFamily="2" charset="2"/>
              <a:buChar char="§"/>
              <a:defRPr sz="600" b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85750" indent="-285750">
              <a:lnSpc>
                <a:spcPct val="150000"/>
              </a:lnSpc>
              <a:buClr>
                <a:srgbClr val="002060"/>
              </a:buClr>
            </a:pPr>
            <a:r>
              <a:rPr lang="ru-RU" sz="1500" dirty="0">
                <a:latin typeface="+mn-lt"/>
              </a:rPr>
              <a:t>ЭКСПЕРТ ПО СЕРТИФИКАЦИИ</a:t>
            </a:r>
            <a:endParaRPr lang="ru-RU" sz="1500" dirty="0">
              <a:latin typeface="+mn-lt"/>
            </a:endParaRPr>
          </a:p>
          <a:p>
            <a:pPr marL="285750" indent="-285750">
              <a:lnSpc>
                <a:spcPct val="150000"/>
              </a:lnSpc>
              <a:buClr>
                <a:srgbClr val="002060"/>
              </a:buClr>
            </a:pPr>
            <a:r>
              <a:rPr lang="ru-RU" sz="1500" dirty="0">
                <a:latin typeface="+mn-lt"/>
              </a:rPr>
              <a:t>СПЕЦИАЛИСТ СИСТЕМ МЕНЕДЖМЕНТА КАЧЕСТВА </a:t>
            </a:r>
            <a:endParaRPr lang="ru-RU" sz="1500" dirty="0">
              <a:latin typeface="+mn-lt"/>
            </a:endParaRPr>
          </a:p>
          <a:p>
            <a:pPr marL="285750" indent="-285750">
              <a:lnSpc>
                <a:spcPct val="150000"/>
              </a:lnSpc>
              <a:buClr>
                <a:srgbClr val="002060"/>
              </a:buClr>
            </a:pPr>
            <a:r>
              <a:rPr lang="ru-RU" sz="1500" dirty="0">
                <a:latin typeface="+mn-lt"/>
              </a:rPr>
              <a:t>АУДИТОР СИСТЕМ МЕНЕДЖМЕНТА</a:t>
            </a:r>
            <a:endParaRPr lang="ru-RU" sz="1500" dirty="0">
              <a:latin typeface="+mn-lt"/>
            </a:endParaRPr>
          </a:p>
          <a:p>
            <a:pPr marL="285750" indent="-285750">
              <a:lnSpc>
                <a:spcPct val="150000"/>
              </a:lnSpc>
              <a:buClr>
                <a:srgbClr val="002060"/>
              </a:buClr>
            </a:pPr>
            <a:r>
              <a:rPr lang="ru-RU" sz="1500" dirty="0">
                <a:latin typeface="+mn-lt"/>
              </a:rPr>
              <a:t>АНАЛИТИК БИЗНЕС-ПРОЦЕССОВ</a:t>
            </a:r>
            <a:endParaRPr lang="ru-RU" sz="1500" dirty="0">
              <a:latin typeface="+mn-lt"/>
            </a:endParaRPr>
          </a:p>
          <a:p>
            <a:pPr marL="285750" indent="-285750">
              <a:lnSpc>
                <a:spcPct val="150000"/>
              </a:lnSpc>
              <a:buClr>
                <a:srgbClr val="002060"/>
              </a:buClr>
            </a:pPr>
            <a:r>
              <a:rPr lang="ru-RU" sz="1500" dirty="0">
                <a:latin typeface="+mn-lt"/>
              </a:rPr>
              <a:t>ДИРЕКТОР ПО КАЧЕСТВУ</a:t>
            </a:r>
            <a:endParaRPr lang="ru-RU" sz="1500" dirty="0">
              <a:latin typeface="+mn-lt"/>
            </a:endParaRPr>
          </a:p>
          <a:p>
            <a:pPr marL="285750" indent="-285750">
              <a:lnSpc>
                <a:spcPct val="150000"/>
              </a:lnSpc>
              <a:buClr>
                <a:srgbClr val="002060"/>
              </a:buClr>
            </a:pPr>
            <a:r>
              <a:rPr lang="ru-RU" sz="1500" dirty="0">
                <a:latin typeface="+mn-lt"/>
              </a:rPr>
              <a:t>РУКОВОДИТЕЛЬ ИСПЫТАТЕЛЬНОЙ ЛАБОРАТОРИИ</a:t>
            </a:r>
            <a:endParaRPr lang="ru-RU" sz="1500" dirty="0">
              <a:latin typeface="+mn-lt"/>
            </a:endParaRPr>
          </a:p>
        </p:txBody>
      </p:sp>
      <p:pic>
        <p:nvPicPr>
          <p:cNvPr id="10" name="Рисунок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351" y="4223967"/>
            <a:ext cx="1996339" cy="82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805" y="5114445"/>
            <a:ext cx="1624550" cy="98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skillbook.bstu.ru/logo/%D0%B1%D0%B5%D0%BB%D0%B3%D0%BE%D1%80%D0%BE%D0%B4%D1%8D%D0%BD%D0%B5%D1%80%D0%B3%D0%B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153" y="4223967"/>
            <a:ext cx="3313899" cy="82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Логотип (торговая марка) Управляющая компания ЖБК-1. Перейти на сайт компании Управляющая компания ЖБК-1, где есть контактные телефоны, адрес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6604" y="4223968"/>
            <a:ext cx="963633" cy="82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86515" y="4231278"/>
            <a:ext cx="1432563" cy="82127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52337" y="5124417"/>
            <a:ext cx="1520606" cy="98673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 cstate="print"/>
          <a:srcRect t="16608" b="20782"/>
          <a:stretch>
            <a:fillRect/>
          </a:stretch>
        </p:blipFill>
        <p:spPr>
          <a:xfrm>
            <a:off x="8152541" y="4223967"/>
            <a:ext cx="1900600" cy="821279"/>
          </a:xfrm>
          <a:prstGeom prst="rect">
            <a:avLst/>
          </a:prstGeom>
        </p:spPr>
      </p:pic>
      <p:sp>
        <p:nvSpPr>
          <p:cNvPr id="23" name="Прямоугольник: один верхний угол скругленный, другой — усеченный 1"/>
          <p:cNvSpPr/>
          <p:nvPr/>
        </p:nvSpPr>
        <p:spPr>
          <a:xfrm>
            <a:off x="326136" y="298707"/>
            <a:ext cx="10560939" cy="642979"/>
          </a:xfrm>
          <a:prstGeom prst="snip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34F64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429654" y="1107256"/>
            <a:ext cx="71643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Будущие профессии</a:t>
            </a:r>
            <a:endParaRPr lang="ru-RU" sz="4000" b="1" dirty="0">
              <a:solidFill>
                <a:srgbClr val="FF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Заголовок 1"/>
          <p:cNvSpPr>
            <a:spLocks noGrp="1"/>
          </p:cNvSpPr>
          <p:nvPr>
            <p:ph type="title"/>
          </p:nvPr>
        </p:nvSpPr>
        <p:spPr>
          <a:xfrm>
            <a:off x="530379" y="430008"/>
            <a:ext cx="10726335" cy="389259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+mn-lt"/>
                <a:cs typeface="Aharoni" panose="020B0604020202020204" pitchFamily="2" charset="-79"/>
              </a:rPr>
              <a:t>Кафедра стандартизации и управления качеством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9" cstate="print"/>
          <a:srcRect l="8076" t="5683" r="12879" b="5477"/>
          <a:stretch>
            <a:fillRect/>
          </a:stretch>
        </p:blipFill>
        <p:spPr>
          <a:xfrm>
            <a:off x="10887075" y="80776"/>
            <a:ext cx="1235016" cy="1340874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26" name="Рисунок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30"/>
          <a:stretch>
            <a:fillRect/>
          </a:stretch>
        </p:blipFill>
        <p:spPr bwMode="auto">
          <a:xfrm>
            <a:off x="2929215" y="5110191"/>
            <a:ext cx="1544666" cy="98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1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743" y="5105934"/>
            <a:ext cx="1147828" cy="99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312" y="5115907"/>
            <a:ext cx="1505206" cy="981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258313" y="5097423"/>
            <a:ext cx="1498685" cy="99524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нег, мужчина, закрытый, гора&#10;&#10;Автоматически созданное описание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7862" y="172939"/>
            <a:ext cx="9218970" cy="78940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</a:rPr>
              <a:t>Количество мест в</a:t>
            </a:r>
            <a:r>
              <a:rPr lang="ru-RU" sz="4000" b="1" dirty="0">
                <a:solidFill>
                  <a:srgbClr val="002060"/>
                </a:solidFill>
                <a:cs typeface="Aharoni" panose="020B0604020202020204" pitchFamily="2" charset="-79"/>
              </a:rPr>
              <a:t> 2024/25 году</a:t>
            </a:r>
            <a:endParaRPr lang="ru-RU" sz="4000" b="1" dirty="0">
              <a:solidFill>
                <a:srgbClr val="002060"/>
              </a:solidFill>
              <a:cs typeface="Aharoni" panose="020B0604020202020204" pitchFamily="2" charset="-79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2311" cy="685800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576136" y="1785594"/>
          <a:ext cx="8542421" cy="173977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770673"/>
                <a:gridCol w="3771748"/>
              </a:tblGrid>
              <a:tr h="642492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Направления </a:t>
                      </a:r>
                      <a:r>
                        <a:rPr lang="ru-RU" sz="180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подготовки</a:t>
                      </a:r>
                      <a:endParaRPr lang="ru-RU" sz="1800" baseline="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sz="180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бакалавриата и специалитета</a:t>
                      </a:r>
                      <a:endParaRPr lang="ru-RU" sz="18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Количество </a:t>
                      </a:r>
                      <a:r>
                        <a:rPr lang="ru-RU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БЮДЖЕТНЫХ</a:t>
                      </a:r>
                      <a:endParaRPr lang="ru-RU" baseline="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мест</a:t>
                      </a:r>
                      <a:endParaRPr lang="ru-RU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36445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500" b="1" kern="1200" dirty="0"/>
                        <a:t>Теплоэнергетика и теплотехника</a:t>
                      </a:r>
                      <a:endParaRPr lang="ru-RU" sz="15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25</a:t>
                      </a:r>
                      <a:endParaRPr lang="ru-RU" b="1" dirty="0"/>
                    </a:p>
                  </a:txBody>
                  <a:tcPr anchor="ctr"/>
                </a:tc>
              </a:tr>
              <a:tr h="36445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500" b="1" kern="1200" dirty="0"/>
                        <a:t>Электроэнергетика и электротехника</a:t>
                      </a:r>
                      <a:endParaRPr lang="ru-RU" sz="15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80</a:t>
                      </a:r>
                      <a:endParaRPr lang="ru-RU" b="1" dirty="0"/>
                    </a:p>
                  </a:txBody>
                  <a:tcPr anchor="ctr"/>
                </a:tc>
              </a:tr>
              <a:tr h="36445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500" b="1" kern="1200" dirty="0"/>
                        <a:t>Управление качеством</a:t>
                      </a:r>
                      <a:endParaRPr lang="ru-RU" sz="15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20</a:t>
                      </a:r>
                      <a:endParaRPr lang="ru-RU" b="1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200" y="221906"/>
            <a:ext cx="1355045" cy="1325563"/>
          </a:xfrm>
          <a:prstGeom prst="rect">
            <a:avLst/>
          </a:prstGeom>
        </p:spPr>
      </p:pic>
      <p:sp>
        <p:nvSpPr>
          <p:cNvPr id="8" name="Заголовок 1"/>
          <p:cNvSpPr txBox="1"/>
          <p:nvPr/>
        </p:nvSpPr>
        <p:spPr>
          <a:xfrm>
            <a:off x="4998460" y="962347"/>
            <a:ext cx="2195080" cy="789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rgbClr val="FF0000"/>
                </a:solidFill>
              </a:rPr>
              <a:t>ОЧНОЕ</a:t>
            </a:r>
            <a:endParaRPr lang="ru-RU" sz="4000" b="1" dirty="0">
              <a:solidFill>
                <a:srgbClr val="FF0000"/>
              </a:solidFill>
              <a:cs typeface="Aharoni" panose="020B0604020202020204" pitchFamily="2" charset="-79"/>
            </a:endParaRPr>
          </a:p>
        </p:txBody>
      </p:sp>
      <p:sp>
        <p:nvSpPr>
          <p:cNvPr id="9" name="Заголовок 1"/>
          <p:cNvSpPr txBox="1"/>
          <p:nvPr/>
        </p:nvSpPr>
        <p:spPr>
          <a:xfrm>
            <a:off x="4998459" y="3570541"/>
            <a:ext cx="2874301" cy="789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rgbClr val="FF0000"/>
                </a:solidFill>
              </a:rPr>
              <a:t>ЗАОЧНОЕ</a:t>
            </a:r>
            <a:endParaRPr lang="ru-RU" sz="4000" b="1" dirty="0">
              <a:solidFill>
                <a:srgbClr val="FF0000"/>
              </a:solidFill>
              <a:cs typeface="Aharoni" panose="020B0604020202020204" pitchFamily="2" charset="-79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576135" y="4348613"/>
          <a:ext cx="8542421" cy="192265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770673"/>
                <a:gridCol w="3771748"/>
              </a:tblGrid>
              <a:tr h="642492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Направления </a:t>
                      </a:r>
                      <a:r>
                        <a:rPr lang="ru-RU" sz="180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подготовки</a:t>
                      </a:r>
                      <a:endParaRPr lang="ru-RU" sz="1800" baseline="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sz="180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бакалавриата и специалитета</a:t>
                      </a:r>
                      <a:endParaRPr lang="ru-RU" sz="18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Количество </a:t>
                      </a:r>
                      <a:r>
                        <a:rPr lang="ru-RU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БЮДЖЕТНЫХ</a:t>
                      </a:r>
                      <a:endParaRPr lang="ru-RU" baseline="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мест</a:t>
                      </a:r>
                      <a:endParaRPr lang="ru-RU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36445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500" b="1" kern="1200" dirty="0"/>
                        <a:t>Теплоэнергетика и теплотехника</a:t>
                      </a:r>
                      <a:endParaRPr lang="ru-RU" sz="15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25</a:t>
                      </a:r>
                      <a:endParaRPr lang="ru-RU" b="1" dirty="0"/>
                    </a:p>
                  </a:txBody>
                  <a:tcPr anchor="ctr"/>
                </a:tc>
              </a:tr>
              <a:tr h="36445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500" b="1" kern="1200" dirty="0"/>
                        <a:t>Электроэнергетика и электротехника (электроснабжение)</a:t>
                      </a:r>
                      <a:endParaRPr lang="ru-RU" sz="15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25</a:t>
                      </a:r>
                      <a:endParaRPr lang="ru-RU" b="1" dirty="0"/>
                    </a:p>
                  </a:txBody>
                  <a:tcPr anchor="ctr"/>
                </a:tc>
              </a:tr>
              <a:tr h="36445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500" b="1" kern="1200" dirty="0"/>
                        <a:t>Управление качеством</a:t>
                      </a:r>
                      <a:endParaRPr lang="ru-RU" sz="15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10</a:t>
                      </a:r>
                      <a:endParaRPr lang="ru-RU" b="1" dirty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нег, мужчина, закрытый, гора&#10;&#10;Автоматически созданное описание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6859" y="150492"/>
            <a:ext cx="9218970" cy="84193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cs typeface="Aharoni" panose="020B0604020202020204" pitchFamily="2" charset="-79"/>
              </a:rPr>
              <a:t>Стоимость обучения в 2024/25 году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cs typeface="Aharoni" panose="020B0604020202020204" pitchFamily="2" charset="-79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2311" cy="6858000"/>
          </a:xfrm>
          <a:prstGeom prst="rect">
            <a:avLst/>
          </a:prstGeom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821907" y="1085464"/>
          <a:ext cx="7664993" cy="154836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304374"/>
                <a:gridCol w="1837428"/>
                <a:gridCol w="2523191"/>
              </a:tblGrid>
              <a:tr h="57150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Направления </a:t>
                      </a:r>
                      <a:r>
                        <a:rPr lang="ru-RU" sz="1600" baseline="0" dirty="0">
                          <a:solidFill>
                            <a:srgbClr val="FF0000"/>
                          </a:solidFill>
                        </a:rPr>
                        <a:t>бакалавриата</a:t>
                      </a:r>
                      <a:endParaRPr lang="ru-RU" sz="1600" dirty="0">
                        <a:solidFill>
                          <a:srgbClr val="FF0000"/>
                        </a:solidFill>
                      </a:endParaRPr>
                    </a:p>
                  </a:txBody>
                  <a:tcPr marL="81405" marR="81405" marT="40703" marB="4070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Нормативная стоимость</a:t>
                      </a:r>
                      <a:endParaRPr lang="ru-RU" sz="16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81405" marR="81405" marT="40703" marB="4070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Скидка по результатам учебы</a:t>
                      </a:r>
                      <a:endParaRPr lang="ru-RU" sz="16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81405" marR="81405" marT="40703" marB="40703" anchor="ctr"/>
                </a:tc>
              </a:tr>
              <a:tr h="3256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300" b="1" kern="1200" dirty="0">
                          <a:solidFill>
                            <a:schemeClr val="tx1"/>
                          </a:solidFill>
                        </a:rPr>
                        <a:t>Теплоэнергетика и теплотехника</a:t>
                      </a:r>
                      <a:endParaRPr lang="ru-RU" sz="13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1405" marR="81405" marT="40703" marB="407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135 800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81405" marR="81405" marT="40703" marB="407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до 50%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81405" marR="81405" marT="40703" marB="40703" anchor="ctr"/>
                </a:tc>
              </a:tr>
              <a:tr h="3256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300" b="1" kern="1200" dirty="0">
                          <a:solidFill>
                            <a:schemeClr val="tx1"/>
                          </a:solidFill>
                        </a:rPr>
                        <a:t>Электроэнергетика и электротехника</a:t>
                      </a:r>
                      <a:endParaRPr lang="ru-RU" sz="13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1405" marR="81405" marT="40703" marB="407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135 800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81405" marR="81405" marT="40703" marB="407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до 50%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81405" marR="81405" marT="40703" marB="40703" anchor="ctr"/>
                </a:tc>
              </a:tr>
              <a:tr h="3256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300" b="1" kern="1200" dirty="0">
                          <a:solidFill>
                            <a:schemeClr val="tx1"/>
                          </a:solidFill>
                        </a:rPr>
                        <a:t>Управление качеством</a:t>
                      </a:r>
                      <a:endParaRPr lang="ru-RU" sz="13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1405" marR="81405" marT="40703" marB="407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135 800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81405" marR="81405" marT="40703" marB="407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до 50%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81405" marR="81405" marT="40703" marB="40703" anchor="ctr"/>
                </a:tc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118" y="224587"/>
            <a:ext cx="1355045" cy="1325563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821907" y="2977473"/>
          <a:ext cx="7664994" cy="1548361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304375"/>
                <a:gridCol w="1837428"/>
                <a:gridCol w="2523191"/>
              </a:tblGrid>
              <a:tr h="57150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Направления </a:t>
                      </a:r>
                      <a:r>
                        <a:rPr lang="ru-RU" sz="1600" baseline="0" dirty="0">
                          <a:solidFill>
                            <a:srgbClr val="FF0000"/>
                          </a:solidFill>
                        </a:rPr>
                        <a:t>магистратуры</a:t>
                      </a:r>
                      <a:endParaRPr lang="ru-RU" sz="1600" dirty="0">
                        <a:solidFill>
                          <a:srgbClr val="FF0000"/>
                        </a:solidFill>
                      </a:endParaRPr>
                    </a:p>
                  </a:txBody>
                  <a:tcPr marL="81405" marR="81405" marT="40702" marB="4070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Нормативная стоимость</a:t>
                      </a:r>
                      <a:endParaRPr lang="ru-RU" sz="16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81405" marR="81405" marT="40702" marB="4070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Скидка по результатам учебы</a:t>
                      </a:r>
                      <a:endParaRPr lang="ru-RU" sz="16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81405" marR="81405" marT="40702" marB="40702" anchor="ctr"/>
                </a:tc>
              </a:tr>
              <a:tr h="3256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1" kern="1200" dirty="0">
                          <a:solidFill>
                            <a:schemeClr val="tx1"/>
                          </a:solidFill>
                        </a:rPr>
                        <a:t>Теплоэнергетика и теплотехника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1405" marR="81405" marT="40702" marB="4070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144 200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81405" marR="81405" marT="40702" marB="4070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до 50%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81405" marR="81405" marT="40702" marB="40702" anchor="ctr"/>
                </a:tc>
              </a:tr>
              <a:tr h="3256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1" kern="1200" dirty="0">
                          <a:solidFill>
                            <a:schemeClr val="tx1"/>
                          </a:solidFill>
                        </a:rPr>
                        <a:t>Электроэнергетика и электротехника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1405" marR="81405" marT="40702" marB="4070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144 200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81405" marR="81405" marT="40702" marB="4070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до 50%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81405" marR="81405" marT="40702" marB="40702" anchor="ctr"/>
                </a:tc>
              </a:tr>
              <a:tr h="3256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1" kern="1200" dirty="0">
                          <a:solidFill>
                            <a:schemeClr val="tx1"/>
                          </a:solidFill>
                        </a:rPr>
                        <a:t>Управление качеством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1405" marR="81405" marT="40702" marB="4070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144 200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81405" marR="81405" marT="40702" marB="4070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до 50%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81405" marR="81405" marT="40702" marB="40702" anchor="ctr"/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821906" y="4873675"/>
          <a:ext cx="7664994" cy="1548361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304375"/>
                <a:gridCol w="1837428"/>
                <a:gridCol w="2523191"/>
              </a:tblGrid>
              <a:tr h="571501"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0" dirty="0">
                          <a:solidFill>
                            <a:srgbClr val="FF0000"/>
                          </a:solidFill>
                        </a:rPr>
                        <a:t>Заочные </a:t>
                      </a:r>
                      <a:r>
                        <a:rPr lang="ru-RU" sz="160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н</a:t>
                      </a:r>
                      <a:r>
                        <a:rPr lang="ru-RU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аправления</a:t>
                      </a:r>
                      <a:endParaRPr lang="ru-RU" sz="1600" dirty="0">
                        <a:solidFill>
                          <a:srgbClr val="FF0000"/>
                        </a:solidFill>
                      </a:endParaRPr>
                    </a:p>
                  </a:txBody>
                  <a:tcPr marL="81405" marR="81405" marT="40702" marB="4070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Нормативная стоимость</a:t>
                      </a:r>
                      <a:endParaRPr lang="ru-RU" sz="16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81405" marR="81405" marT="40702" marB="4070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Скидка по результатам учебы</a:t>
                      </a:r>
                      <a:endParaRPr lang="ru-RU" sz="16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81405" marR="81405" marT="40702" marB="40702" anchor="ctr"/>
                </a:tc>
              </a:tr>
              <a:tr h="3256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1" kern="1200" dirty="0">
                          <a:solidFill>
                            <a:schemeClr val="tx1"/>
                          </a:solidFill>
                        </a:rPr>
                        <a:t>Теплоэнергетика и теплотехника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1405" marR="81405" marT="40702" marB="4070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47 500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81405" marR="81405" marT="40702" marB="4070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до 50%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81405" marR="81405" marT="40702" marB="40702" anchor="ctr"/>
                </a:tc>
              </a:tr>
              <a:tr h="3256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1" kern="1200" dirty="0">
                          <a:solidFill>
                            <a:schemeClr val="tx1"/>
                          </a:solidFill>
                        </a:rPr>
                        <a:t>Электроэнергетика и электротехника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1405" marR="81405" marT="40702" marB="4070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47 500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81405" marR="81405" marT="40702" marB="4070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до 50%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81405" marR="81405" marT="40702" marB="40702" anchor="ctr"/>
                </a:tc>
              </a:tr>
              <a:tr h="3256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1" kern="1200" dirty="0">
                          <a:solidFill>
                            <a:schemeClr val="tx1"/>
                          </a:solidFill>
                        </a:rPr>
                        <a:t>Управление качеством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1405" marR="81405" marT="40702" marB="4070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47 500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81405" marR="81405" marT="40702" marB="4070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до 50%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81405" marR="81405" marT="40702" marB="40702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нег, мужчина, закрытый, гора&#10;&#10;Автоматически созданное описание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458" y="134013"/>
            <a:ext cx="1210742" cy="11844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688" y="63432"/>
            <a:ext cx="9218970" cy="86001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cs typeface="Aharoni" panose="020B0604020202020204" pitchFamily="2" charset="-79"/>
              </a:rPr>
              <a:t>Имеются специализированные проектные</a:t>
            </a:r>
            <a:br>
              <a:rPr lang="ru-RU" sz="4000" b="1" dirty="0">
                <a:solidFill>
                  <a:schemeClr val="accent1">
                    <a:lumMod val="50000"/>
                  </a:schemeClr>
                </a:solidFill>
                <a:cs typeface="Aharoni" panose="020B0604020202020204" pitchFamily="2" charset="-79"/>
              </a:rPr>
            </a:b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cs typeface="Aharoni" panose="020B0604020202020204" pitchFamily="2" charset="-79"/>
              </a:rPr>
              <a:t>компьютерные залы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cs typeface="Aharoni" panose="020B0604020202020204" pitchFamily="2" charset="-79"/>
            </a:endParaRPr>
          </a:p>
        </p:txBody>
      </p:sp>
      <p:pic>
        <p:nvPicPr>
          <p:cNvPr id="9" name="Рисунок 8" descr="Изображение выглядит как внутренний, стол, потолок, стул&#10;&#10;Автоматически созданное описание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967" y="1349107"/>
            <a:ext cx="3484290" cy="2320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Изображение выглядит как внутренний, потолок, комната, стол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376" y="1349107"/>
            <a:ext cx="3484290" cy="2320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 descr="Изображение выглядит как пол, внутренний, стол, комната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967" y="4103553"/>
            <a:ext cx="3484290" cy="2320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 descr="Изображение выглядит как пол, внутренний, потолок, комната&#10;&#10;Автоматически созданное описание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798" y="4103553"/>
            <a:ext cx="3484291" cy="2320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 descr="Изображение выглядит как внутренний, потолок, окно, комната&#10;&#10;Автоматически созданное описание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043" y="1349107"/>
            <a:ext cx="3484290" cy="2320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 descr="Изображение выглядит как внутренний, потолок, комната, стол&#10;&#10;Автоматически созданное описание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142" y="4120995"/>
            <a:ext cx="3471191" cy="231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231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нег, мужчина, закрытый, гора&#10;&#10;Автоматически созданное описание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688" y="63432"/>
            <a:ext cx="921897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cs typeface="Aharoni" panose="020B0604020202020204" pitchFamily="2" charset="-79"/>
              </a:rPr>
              <a:t>Специализированные лаборатории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cs typeface="Aharoni" panose="020B0604020202020204" pitchFamily="2" charset="-79"/>
            </a:endParaRPr>
          </a:p>
        </p:txBody>
      </p:sp>
      <p:pic>
        <p:nvPicPr>
          <p:cNvPr id="18" name="Рисунок 17" descr="Изображение выглядит как знак, рисунок&#10;&#10;Автоматически созданное описание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921" y="105835"/>
            <a:ext cx="1137437" cy="113743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231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121" y="1707777"/>
            <a:ext cx="3262186" cy="21739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682" y="1707777"/>
            <a:ext cx="3262186" cy="217394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243" y="1694330"/>
            <a:ext cx="3281082" cy="21873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45" y="4025153"/>
            <a:ext cx="3275162" cy="218344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243" y="4025152"/>
            <a:ext cx="3281082" cy="218344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116" y="63432"/>
            <a:ext cx="1355045" cy="13255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168" y="4025153"/>
            <a:ext cx="3314700" cy="218344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Изображение выглядит как снег, мужчина, закрытый, гора&#10;&#10;Автоматически созданное описание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2311" cy="685800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116" y="63432"/>
            <a:ext cx="1355045" cy="1325563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1148434" y="1632841"/>
            <a:ext cx="8838348" cy="5005040"/>
            <a:chOff x="1666856" y="1399020"/>
            <a:chExt cx="8543704" cy="4756805"/>
          </a:xfrm>
        </p:grpSpPr>
        <p:pic>
          <p:nvPicPr>
            <p:cNvPr id="19" name="Рисунок 18" descr="Изображение выглядит как внешний, забор, трава, область&#10;&#10;Автоматически созданное описание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6856" y="1399020"/>
              <a:ext cx="3952240" cy="29616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" name="Рисунок 19" descr="Изображение выглядит как стол, большой, висит, мужчина&#10;&#10;Автоматически созданное описание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7539" y="1399020"/>
              <a:ext cx="3952240" cy="29616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1" name="Рисунок 20" descr="Изображение выглядит как внешний, дорога, здание, улица&#10;&#10;Автоматически созданное описание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7593" y="4673110"/>
              <a:ext cx="1972967" cy="14827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Рисунок 21" descr="Изображение выглядит как здание, большой, область, сидит&#10;&#10;Автоматически созданное описание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2568" y="4673110"/>
              <a:ext cx="1972967" cy="14827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3" name="Рисунок 22" descr="Изображение выглядит как здание, внешний, улица, сидит&#10;&#10;Автоматически созданное описание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6856" y="4675367"/>
              <a:ext cx="1972967" cy="14784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4" name="Рисунок 23" descr="Изображение выглядит как здание, внешний, зеленый, улица&#10;&#10;Автоматически созданное описание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6949" y="4675366"/>
              <a:ext cx="1972966" cy="14784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8" name="Рисунок 7" descr="Изображение выглядит как забор, внешний, здание, стол&#10;&#10;Автоматически созданное описание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764" y="1632841"/>
            <a:ext cx="2350113" cy="3136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 descr="Изображение выглядит как внешний, здание, улица, сидит&#10;&#10;Автоматически созданное описание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782" y="5077790"/>
            <a:ext cx="2079095" cy="1557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Заголовок 1"/>
          <p:cNvSpPr>
            <a:spLocks noGrp="1"/>
          </p:cNvSpPr>
          <p:nvPr>
            <p:ph type="title"/>
          </p:nvPr>
        </p:nvSpPr>
        <p:spPr>
          <a:xfrm>
            <a:off x="1150688" y="63432"/>
            <a:ext cx="921897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cs typeface="Aharoni" panose="020B0604020202020204" pitchFamily="2" charset="-79"/>
              </a:rPr>
              <a:t>Учебный полигон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cs typeface="Aharoni" panose="020B0604020202020204" pitchFamily="2" charset="-79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нег, мужчина, закрытый, гора&#10;&#10;Автоматически созданное описание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458" y="134013"/>
            <a:ext cx="1210742" cy="11844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688" y="63432"/>
            <a:ext cx="921897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cs typeface="Aharoni" panose="020B0604020202020204" pitchFamily="2" charset="-79"/>
              </a:rPr>
              <a:t>Все специальности информационно насыщены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cs typeface="Aharoni" panose="020B0604020202020204" pitchFamily="2" charset="-79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231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88" y="1318413"/>
            <a:ext cx="3157016" cy="23677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896" y="1318414"/>
            <a:ext cx="3157015" cy="23677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104" y="1292206"/>
            <a:ext cx="3191960" cy="23939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198" y="3829050"/>
            <a:ext cx="3797300" cy="28479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775" y="3829050"/>
            <a:ext cx="3784601" cy="283845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Изображение выглядит как снег, мужчина, закрытый, гора&#10;&#10;Автоматически созданное описание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2311" cy="685800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116" y="63432"/>
            <a:ext cx="1355045" cy="1325563"/>
          </a:xfrm>
          <a:prstGeom prst="rect">
            <a:avLst/>
          </a:prstGeom>
        </p:spPr>
      </p:pic>
      <p:sp>
        <p:nvSpPr>
          <p:cNvPr id="28" name="Заголовок 1"/>
          <p:cNvSpPr>
            <a:spLocks noGrp="1"/>
          </p:cNvSpPr>
          <p:nvPr>
            <p:ph type="title"/>
          </p:nvPr>
        </p:nvSpPr>
        <p:spPr>
          <a:xfrm>
            <a:off x="1150688" y="63432"/>
            <a:ext cx="921897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cs typeface="Aharoni" panose="020B0604020202020204" pitchFamily="2" charset="-79"/>
              </a:rPr>
              <a:t>Все наши направления содержат в образовательных программах</a:t>
            </a: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cs typeface="Aharoni" panose="020B0604020202020204" pitchFamily="2" charset="-79"/>
              </a:rPr>
            </a:br>
            <a:r>
              <a:rPr lang="ru-RU" sz="2800" b="1" u="sng" dirty="0">
                <a:solidFill>
                  <a:schemeClr val="accent1">
                    <a:lumMod val="50000"/>
                  </a:schemeClr>
                </a:solidFill>
                <a:cs typeface="Aharoni" panose="020B0604020202020204" pitchFamily="2" charset="-79"/>
              </a:rPr>
              <a:t>модули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cs typeface="Aharoni" panose="020B0604020202020204" pitchFamily="2" charset="-79"/>
              </a:rPr>
              <a:t> по использованию БАС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cs typeface="Aharoni" panose="020B0604020202020204" pitchFamily="2" charset="-79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984" y="4798696"/>
            <a:ext cx="2682064" cy="20115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814" y="1450360"/>
            <a:ext cx="4367234" cy="327542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675" y="4785085"/>
            <a:ext cx="2682064" cy="20115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798" y="1452427"/>
            <a:ext cx="4367234" cy="32754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798" y="4769770"/>
            <a:ext cx="2720633" cy="204047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нег, мужчина, закрытый, гора&#10;&#10;Автоматически созданное описание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688" y="63432"/>
            <a:ext cx="921897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cs typeface="Aharoni" panose="020B0604020202020204" pitchFamily="2" charset="-79"/>
              </a:rPr>
              <a:t>Научная работа студентов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cs typeface="Aharoni" panose="020B0604020202020204" pitchFamily="2" charset="-79"/>
            </a:endParaRPr>
          </a:p>
        </p:txBody>
      </p:sp>
      <p:pic>
        <p:nvPicPr>
          <p:cNvPr id="18" name="Рисунок 17" descr="Изображение выглядит как знак, рисунок&#10;&#10;Автоматически созданное описание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921" y="105835"/>
            <a:ext cx="1137437" cy="113743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2311" cy="6858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116" y="63432"/>
            <a:ext cx="1355045" cy="13255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1769" y="1136505"/>
            <a:ext cx="2955060" cy="22162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608" y="1141527"/>
            <a:ext cx="2948364" cy="22112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751" y="1136505"/>
            <a:ext cx="2955059" cy="22162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88" y="3641359"/>
            <a:ext cx="3434206" cy="257565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271" y="3641359"/>
            <a:ext cx="3434207" cy="25756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55" y="3641358"/>
            <a:ext cx="3434207" cy="25756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" r="11353" b="12342"/>
          <a:stretch>
            <a:fillRect/>
          </a:stretch>
        </p:blipFill>
        <p:spPr>
          <a:xfrm>
            <a:off x="9904800" y="1499738"/>
            <a:ext cx="1989361" cy="278226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нег, мужчина, закрытый, гора&#10;&#10;Автоматически созданное описание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458" y="134013"/>
            <a:ext cx="1210742" cy="11844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1676" y="134013"/>
            <a:ext cx="9218970" cy="5911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cs typeface="Aharoni" panose="020B0604020202020204" pitchFamily="2" charset="-79"/>
              </a:rPr>
              <a:t>Работы наших студентов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cs typeface="Aharoni" panose="020B0604020202020204" pitchFamily="2" charset="-79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2311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8" r="8108"/>
          <a:stretch>
            <a:fillRect/>
          </a:stretch>
        </p:blipFill>
        <p:spPr>
          <a:xfrm>
            <a:off x="1129553" y="954876"/>
            <a:ext cx="3815546" cy="26464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764" y="973140"/>
            <a:ext cx="4044082" cy="22653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239" y="1452426"/>
            <a:ext cx="3224961" cy="210712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650" y="3965735"/>
            <a:ext cx="3560585" cy="256188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433" y="3160580"/>
            <a:ext cx="4279445" cy="240718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53" y="4043082"/>
            <a:ext cx="4281537" cy="240718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нег, мужчина, закрытый, гора&#10;&#10;Автоматически созданное описание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324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2310" y="224587"/>
            <a:ext cx="921897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cs typeface="Aharoni" panose="020B0604020202020204" pitchFamily="2" charset="-79"/>
              </a:rPr>
              <a:t>Институт энергетики и электроники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cs typeface="Aharoni" panose="020B0604020202020204" pitchFamily="2" charset="-79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2310" y="1906065"/>
            <a:ext cx="4074102" cy="1325563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3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направления бакалавриата                (4 и 3 года обучения)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Объект 2"/>
          <p:cNvSpPr txBox="1"/>
          <p:nvPr/>
        </p:nvSpPr>
        <p:spPr>
          <a:xfrm>
            <a:off x="4944354" y="1905594"/>
            <a:ext cx="3019488" cy="11958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FF0000"/>
                </a:solidFill>
              </a:rPr>
              <a:t>3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направления магистратуры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Объект 2"/>
          <p:cNvSpPr txBox="1"/>
          <p:nvPr/>
        </p:nvSpPr>
        <p:spPr>
          <a:xfrm>
            <a:off x="3005582" y="5244784"/>
            <a:ext cx="3019488" cy="97468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FF0000"/>
                </a:solidFill>
              </a:rPr>
              <a:t>аспирантура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по всем направлениям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Объект 2"/>
          <p:cNvSpPr txBox="1"/>
          <p:nvPr/>
        </p:nvSpPr>
        <p:spPr>
          <a:xfrm>
            <a:off x="1770811" y="3608110"/>
            <a:ext cx="3019488" cy="11958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FF0000"/>
                </a:solidFill>
              </a:rPr>
              <a:t>Более 400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обучающихся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Объект 2"/>
          <p:cNvSpPr txBox="1"/>
          <p:nvPr/>
        </p:nvSpPr>
        <p:spPr>
          <a:xfrm>
            <a:off x="4944354" y="3575189"/>
            <a:ext cx="3325602" cy="11958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FF0000"/>
                </a:solidFill>
              </a:rPr>
              <a:t>иностранные студенты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из стран Азии и Африки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Объект 2"/>
          <p:cNvSpPr txBox="1"/>
          <p:nvPr/>
        </p:nvSpPr>
        <p:spPr>
          <a:xfrm>
            <a:off x="8394358" y="3575189"/>
            <a:ext cx="3019488" cy="11958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FF0000"/>
                </a:solidFill>
              </a:rPr>
              <a:t>стипендиаты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президента и правительства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Объект 2"/>
          <p:cNvSpPr txBox="1"/>
          <p:nvPr/>
        </p:nvSpPr>
        <p:spPr>
          <a:xfrm>
            <a:off x="8394358" y="1905594"/>
            <a:ext cx="3019488" cy="11958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FF0000"/>
                </a:solidFill>
              </a:rPr>
              <a:t>3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выпускающих кафедр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Объект 2"/>
          <p:cNvSpPr txBox="1"/>
          <p:nvPr/>
        </p:nvSpPr>
        <p:spPr>
          <a:xfrm>
            <a:off x="6891821" y="5244784"/>
            <a:ext cx="3641862" cy="11958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FF0000"/>
                </a:solidFill>
              </a:rPr>
              <a:t>3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направления заочного обучения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2311" cy="6858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683" y="224586"/>
            <a:ext cx="1355045" cy="132556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нег, мужчина, закрытый, гора&#10;&#10;Автоматически созданное описание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95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7219" y="72803"/>
            <a:ext cx="921897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cs typeface="Aharoni" panose="020B0604020202020204" pitchFamily="2" charset="-79"/>
              </a:rPr>
              <a:t>Реальные курсовые и дипломные проекты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cs typeface="Aharoni" panose="020B0604020202020204" pitchFamily="2" charset="-79"/>
            </a:endParaRPr>
          </a:p>
        </p:txBody>
      </p:sp>
      <p:pic>
        <p:nvPicPr>
          <p:cNvPr id="18" name="Рисунок 17" descr="Изображение выглядит как знак, рисунок&#10;&#10;Автоматически созданное описание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089" y="222595"/>
            <a:ext cx="1325563" cy="132556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2311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530" y="3752039"/>
            <a:ext cx="3508211" cy="23388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607" y="222595"/>
            <a:ext cx="1355045" cy="13255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685" y="1288368"/>
            <a:ext cx="3510055" cy="23236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95"/>
          <a:stretch>
            <a:fillRect/>
          </a:stretch>
        </p:blipFill>
        <p:spPr>
          <a:xfrm>
            <a:off x="2303929" y="3752039"/>
            <a:ext cx="3492278" cy="2338807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1518" r="9663" b="10271"/>
          <a:stretch>
            <a:fillRect/>
          </a:stretch>
        </p:blipFill>
        <p:spPr bwMode="auto">
          <a:xfrm>
            <a:off x="2303929" y="1288368"/>
            <a:ext cx="3258794" cy="2323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нег, мужчина, закрытый, гора&#10;&#10;Автоматически созданное описание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95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7219" y="72803"/>
            <a:ext cx="921897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cs typeface="Aharoni" panose="020B0604020202020204" pitchFamily="2" charset="-79"/>
              </a:rPr>
              <a:t>Успехи наших студентов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cs typeface="Aharoni" panose="020B0604020202020204" pitchFamily="2" charset="-79"/>
            </a:endParaRPr>
          </a:p>
        </p:txBody>
      </p:sp>
      <p:pic>
        <p:nvPicPr>
          <p:cNvPr id="18" name="Рисунок 17" descr="Изображение выглядит как знак, рисунок&#10;&#10;Автоматически созданное описание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089" y="222595"/>
            <a:ext cx="1325563" cy="132556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231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422" y="1024223"/>
            <a:ext cx="3534044" cy="2355109"/>
          </a:xfrm>
          <a:prstGeom prst="rect">
            <a:avLst/>
          </a:prstGeom>
        </p:spPr>
      </p:pic>
      <p:graphicFrame>
        <p:nvGraphicFramePr>
          <p:cNvPr id="12" name="Объект 11"/>
          <p:cNvGraphicFramePr>
            <a:graphicFrameLocks noChangeAspect="1"/>
          </p:cNvGraphicFramePr>
          <p:nvPr/>
        </p:nvGraphicFramePr>
        <p:xfrm>
          <a:off x="1186486" y="3016214"/>
          <a:ext cx="2041525" cy="288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Acrobat Document" r:id="rId5" imgW="6728460" imgH="9516745" progId="Acrobat.Document.DC">
                  <p:embed/>
                </p:oleObj>
              </mc:Choice>
              <mc:Fallback>
                <p:oleObj name="Acrobat Document" r:id="rId5" imgW="6728460" imgH="9516745" progId="Acrobat.Document.DC">
                  <p:embed/>
                  <p:pic>
                    <p:nvPicPr>
                      <p:cNvPr id="0" name="Объект 1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86486" y="3016214"/>
                        <a:ext cx="2041525" cy="2888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6500121" y="742194"/>
            <a:ext cx="2212664" cy="316094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607" y="222595"/>
            <a:ext cx="1355045" cy="13255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6007736" y="3287284"/>
            <a:ext cx="2325721" cy="3342548"/>
          </a:xfrm>
          <a:prstGeom prst="rect">
            <a:avLst/>
          </a:prstGeom>
        </p:spPr>
      </p:pic>
      <p:pic>
        <p:nvPicPr>
          <p:cNvPr id="8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49" y="1024223"/>
            <a:ext cx="1952556" cy="2658800"/>
          </a:xfrm>
          <a:prstGeom prst="rect">
            <a:avLst/>
          </a:prstGeom>
        </p:spPr>
      </p:pic>
      <p:graphicFrame>
        <p:nvGraphicFramePr>
          <p:cNvPr id="11" name="Объект 10"/>
          <p:cNvGraphicFramePr>
            <a:graphicFrameLocks noChangeAspect="1"/>
          </p:cNvGraphicFramePr>
          <p:nvPr/>
        </p:nvGraphicFramePr>
        <p:xfrm>
          <a:off x="3089626" y="3183374"/>
          <a:ext cx="2449513" cy="346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" name="Acrobat Document" r:id="rId11" imgW="3455035" imgH="4878705" progId="Acrobat.Document.DC">
                  <p:embed/>
                </p:oleObj>
              </mc:Choice>
              <mc:Fallback>
                <p:oleObj name="Acrobat Document" r:id="rId11" imgW="3455035" imgH="4878705" progId="Acrobat.Document.DC">
                  <p:embed/>
                  <p:pic>
                    <p:nvPicPr>
                      <p:cNvPr id="0" name="Объект 10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089626" y="3183374"/>
                        <a:ext cx="2449513" cy="3462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448" y="4385365"/>
            <a:ext cx="2661280" cy="189616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054" y="3006174"/>
            <a:ext cx="2670651" cy="189616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666" y="1590479"/>
            <a:ext cx="2756647" cy="195032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нег, мужчина, закрытый, гора&#10;&#10;Автоматически созданное описание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95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7219" y="72803"/>
            <a:ext cx="921897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cs typeface="Aharoni" panose="020B0604020202020204" pitchFamily="2" charset="-79"/>
              </a:rPr>
              <a:t>Техническое творчество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cs typeface="Aharoni" panose="020B0604020202020204" pitchFamily="2" charset="-79"/>
            </a:endParaRPr>
          </a:p>
        </p:txBody>
      </p:sp>
      <p:pic>
        <p:nvPicPr>
          <p:cNvPr id="18" name="Рисунок 17" descr="Изображение выглядит как знак, рисунок&#10;&#10;Автоматически созданное описание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089" y="222595"/>
            <a:ext cx="1325563" cy="132556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231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453" y="1383285"/>
            <a:ext cx="4296229" cy="24166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708" y="1126036"/>
            <a:ext cx="3850381" cy="25659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659" y="3527584"/>
            <a:ext cx="4478960" cy="29848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348" y="3975468"/>
            <a:ext cx="3503757" cy="23349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09" y="222595"/>
            <a:ext cx="1355045" cy="132556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нег, мужчина, закрытый, гора&#10;&#10;Автоматически созданное описание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7219" y="72803"/>
            <a:ext cx="921897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cs typeface="Aharoni" panose="020B0604020202020204" pitchFamily="2" charset="-79"/>
              </a:rPr>
              <a:t>Межкафедральные объединения. Битва роботов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cs typeface="Aharoni" panose="020B0604020202020204" pitchFamily="2" charset="-79"/>
            </a:endParaRPr>
          </a:p>
        </p:txBody>
      </p:sp>
      <p:pic>
        <p:nvPicPr>
          <p:cNvPr id="18" name="Рисунок 17" descr="Изображение выглядит как знак, рисунок&#10;&#10;Автоматически созданное описание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089" y="222595"/>
            <a:ext cx="1325563" cy="132556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2311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09" y="222595"/>
            <a:ext cx="1355045" cy="132556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8113526" y="1624316"/>
            <a:ext cx="3072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Программирование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121280" y="5893027"/>
            <a:ext cx="25490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Робототехника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121642" y="5893027"/>
            <a:ext cx="25490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Электроника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375352" y="4258415"/>
            <a:ext cx="25490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Электротехника и энергетика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318435" y="2878210"/>
            <a:ext cx="25490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Мехатроника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375353" y="5893026"/>
            <a:ext cx="25490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Автоматика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166" y="1398366"/>
            <a:ext cx="5660413" cy="4245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нег, мужчина, закрытый, гора&#10;&#10;Автоматически созданное описание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95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7219" y="72803"/>
            <a:ext cx="921897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cs typeface="Aharoni" panose="020B0604020202020204" pitchFamily="2" charset="-79"/>
              </a:rPr>
              <a:t>Техническое творчество. Битва роботов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cs typeface="Aharoni" panose="020B0604020202020204" pitchFamily="2" charset="-79"/>
            </a:endParaRPr>
          </a:p>
        </p:txBody>
      </p:sp>
      <p:pic>
        <p:nvPicPr>
          <p:cNvPr id="18" name="Рисунок 17" descr="Изображение выглядит как знак, рисунок&#10;&#10;Автоматически созданное описание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089" y="222595"/>
            <a:ext cx="1325563" cy="132556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2311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09" y="222595"/>
            <a:ext cx="1355045" cy="13255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644" y="1166211"/>
            <a:ext cx="2555183" cy="25531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135" y="2012104"/>
            <a:ext cx="3569414" cy="23786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984" y="3945839"/>
            <a:ext cx="5329035" cy="268572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174" y="2981325"/>
            <a:ext cx="3758559" cy="28189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226" y="1026178"/>
            <a:ext cx="3516099" cy="234315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Изображение выглядит как снег, мужчина, закрытый, гора&#10;&#10;Автоматически созданное описание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2311" cy="685800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116" y="63432"/>
            <a:ext cx="1355045" cy="1325563"/>
          </a:xfrm>
          <a:prstGeom prst="rect">
            <a:avLst/>
          </a:prstGeom>
        </p:spPr>
      </p:pic>
      <p:sp>
        <p:nvSpPr>
          <p:cNvPr id="28" name="Заголовок 1"/>
          <p:cNvSpPr>
            <a:spLocks noGrp="1"/>
          </p:cNvSpPr>
          <p:nvPr>
            <p:ph type="title"/>
          </p:nvPr>
        </p:nvSpPr>
        <p:spPr>
          <a:xfrm>
            <a:off x="1150688" y="63432"/>
            <a:ext cx="921897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cs typeface="Aharoni" panose="020B0604020202020204" pitchFamily="2" charset="-79"/>
              </a:rPr>
              <a:t>Практика на реальных производствах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cs typeface="Aharoni" panose="020B0604020202020204" pitchFamily="2" charset="-79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772" y="1171575"/>
            <a:ext cx="4169062" cy="27717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295" y="1171575"/>
            <a:ext cx="4739747" cy="31623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315" y="3700462"/>
            <a:ext cx="4240076" cy="28289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873" y="3971032"/>
            <a:ext cx="3428996" cy="2287783"/>
          </a:xfrm>
          <a:prstGeom prst="rect">
            <a:avLst/>
          </a:prstGeom>
        </p:spPr>
      </p:pic>
      <p:pic>
        <p:nvPicPr>
          <p:cNvPr id="2" name="Picture 7" descr="C:\Users\user\Desktop\фото по практике\PHOTO-2020-02-10-22-14-1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430" y="4120827"/>
            <a:ext cx="3186765" cy="240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нег, мужчина, закрытый, гора&#10;&#10;Автоматически созданное описание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" y="-2918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7219" y="72803"/>
            <a:ext cx="921897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cs typeface="Aharoni" panose="020B0604020202020204" pitchFamily="2" charset="-79"/>
              </a:rPr>
              <a:t>Дополнительное профессиональное образование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cs typeface="Aharoni" panose="020B0604020202020204" pitchFamily="2" charset="-79"/>
            </a:endParaRPr>
          </a:p>
        </p:txBody>
      </p:sp>
      <p:pic>
        <p:nvPicPr>
          <p:cNvPr id="18" name="Рисунок 17" descr="Изображение выглядит как знак, рисунок&#10;&#10;Автоматически созданное описание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089" y="222595"/>
            <a:ext cx="1325563" cy="132556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2311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089" y="222595"/>
            <a:ext cx="1355045" cy="132556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441881" y="1678327"/>
            <a:ext cx="59399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alibri" panose="020F0502020204030204" charset="0"/>
              <a:buChar char="—"/>
            </a:pPr>
            <a:r>
              <a:rPr lang="ru-RU" b="1" dirty="0">
                <a:solidFill>
                  <a:srgbClr val="FF0000"/>
                </a:solidFill>
              </a:rPr>
              <a:t>электробезопасность</a:t>
            </a:r>
            <a:endParaRPr lang="ru-RU" b="1" dirty="0">
              <a:solidFill>
                <a:srgbClr val="FF0000"/>
              </a:solidFill>
            </a:endParaRPr>
          </a:p>
          <a:p>
            <a:pPr marL="285750" indent="-285750">
              <a:buFont typeface="Calibri" panose="020F0502020204030204" charset="0"/>
              <a:buChar char="—"/>
            </a:pPr>
            <a:r>
              <a:rPr lang="ru-RU" b="1" dirty="0">
                <a:solidFill>
                  <a:srgbClr val="FF0000"/>
                </a:solidFill>
              </a:rPr>
              <a:t>электромонтаж</a:t>
            </a:r>
            <a:endParaRPr lang="ru-RU" b="1" dirty="0">
              <a:solidFill>
                <a:srgbClr val="FF0000"/>
              </a:solidFill>
            </a:endParaRPr>
          </a:p>
          <a:p>
            <a:pPr marL="285750" indent="-285750">
              <a:buFont typeface="Calibri" panose="020F0502020204030204" charset="0"/>
              <a:buChar char="—"/>
            </a:pPr>
            <a:r>
              <a:rPr lang="ru-RU" b="1" dirty="0">
                <a:solidFill>
                  <a:srgbClr val="FF0000"/>
                </a:solidFill>
              </a:rPr>
              <a:t>управление БПЛА</a:t>
            </a:r>
            <a:endParaRPr lang="ru-RU" b="1" dirty="0">
              <a:solidFill>
                <a:srgbClr val="FF0000"/>
              </a:solidFill>
            </a:endParaRPr>
          </a:p>
          <a:p>
            <a:pPr marL="285750" indent="-285750">
              <a:buFont typeface="Calibri" panose="020F0502020204030204" charset="0"/>
              <a:buChar char="—"/>
            </a:pPr>
            <a:r>
              <a:rPr lang="ru-RU" b="1" dirty="0">
                <a:solidFill>
                  <a:srgbClr val="FF0000"/>
                </a:solidFill>
              </a:rPr>
              <a:t>цифровой менеджмент бережливых технологий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41881" y="2957150"/>
            <a:ext cx="59399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Цифровая кафедра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41881" y="3528018"/>
            <a:ext cx="56402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alibri" panose="020F0502020204030204" charset="0"/>
              <a:buChar char="—"/>
            </a:pPr>
            <a:r>
              <a:rPr lang="ru-RU" b="1" dirty="0">
                <a:solidFill>
                  <a:srgbClr val="FF0000"/>
                </a:solidFill>
              </a:rPr>
              <a:t>управление программно-аппаратным комплексом и робототехника</a:t>
            </a:r>
            <a:endParaRPr lang="ru-RU" b="1" dirty="0">
              <a:solidFill>
                <a:srgbClr val="FF0000"/>
              </a:solidFill>
            </a:endParaRPr>
          </a:p>
          <a:p>
            <a:pPr marL="285750" indent="-285750">
              <a:buFont typeface="Calibri" panose="020F0502020204030204" charset="0"/>
              <a:buChar char="—"/>
            </a:pPr>
            <a:r>
              <a:rPr lang="ru-RU" b="1" dirty="0">
                <a:solidFill>
                  <a:srgbClr val="FF0000"/>
                </a:solidFill>
              </a:rPr>
              <a:t>цифровой менеджмент бережливых технологий</a:t>
            </a:r>
            <a:endParaRPr lang="ru-RU" dirty="0">
              <a:solidFill>
                <a:srgbClr val="0070C0"/>
              </a:solidFill>
            </a:endParaRPr>
          </a:p>
          <a:p>
            <a:pPr marL="285750" indent="-285750">
              <a:buFont typeface="Calibri" panose="020F0502020204030204" charset="0"/>
              <a:buChar char="—"/>
            </a:pPr>
            <a:r>
              <a:rPr lang="ru-RU" b="1" dirty="0">
                <a:solidFill>
                  <a:srgbClr val="FF0000"/>
                </a:solidFill>
              </a:rPr>
              <a:t>цифровое управление развитием предприятия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709746" y="4948518"/>
            <a:ext cx="7275507" cy="1591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На выходе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+mj-lt"/>
              </a:rPr>
              <a:t>два диплома государственного образца</a:t>
            </a:r>
            <a:endParaRPr lang="ru-RU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643" y="1773671"/>
            <a:ext cx="4861009" cy="317484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Изображение выглядит как снег, мужчина, закрытый, гора&#10;&#10;Автоматически созданное описание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2311" cy="685800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116" y="63432"/>
            <a:ext cx="1355045" cy="1325563"/>
          </a:xfrm>
          <a:prstGeom prst="rect">
            <a:avLst/>
          </a:prstGeom>
        </p:spPr>
      </p:pic>
      <p:sp>
        <p:nvSpPr>
          <p:cNvPr id="28" name="Заголовок 1"/>
          <p:cNvSpPr>
            <a:spLocks noGrp="1"/>
          </p:cNvSpPr>
          <p:nvPr>
            <p:ph type="title"/>
          </p:nvPr>
        </p:nvSpPr>
        <p:spPr>
          <a:xfrm>
            <a:off x="1150688" y="63432"/>
            <a:ext cx="921897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cs typeface="Aharoni" panose="020B0604020202020204" pitchFamily="2" charset="-79"/>
              </a:rPr>
              <a:t>Стройотряды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cs typeface="Aharoni" panose="020B0604020202020204" pitchFamily="2" charset="-79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332722" y="1158162"/>
            <a:ext cx="91216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Стройотряды на реальных энергетических объектах России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722" y="1658396"/>
            <a:ext cx="3358779" cy="22391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3"/>
          <a:stretch>
            <a:fillRect/>
          </a:stretch>
        </p:blipFill>
        <p:spPr>
          <a:xfrm>
            <a:off x="9912234" y="3620065"/>
            <a:ext cx="2063287" cy="27234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463" y="3971145"/>
            <a:ext cx="3260531" cy="21736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073" y="1674577"/>
            <a:ext cx="3358778" cy="22391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822" y="4337688"/>
            <a:ext cx="3237336" cy="21582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2"/>
          <a:stretch>
            <a:fillRect/>
          </a:stretch>
        </p:blipFill>
        <p:spPr>
          <a:xfrm>
            <a:off x="1866860" y="3470633"/>
            <a:ext cx="2256210" cy="2674199"/>
          </a:xfrm>
          <a:prstGeom prst="rect">
            <a:avLst/>
          </a:prstGeom>
        </p:spPr>
      </p:pic>
      <p:pic>
        <p:nvPicPr>
          <p:cNvPr id="5" name="Picture 2" descr="http://career.bstu.ru/shared/attachments/137107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0"/>
          <a:stretch>
            <a:fillRect/>
          </a:stretch>
        </p:blipFill>
        <p:spPr bwMode="auto">
          <a:xfrm>
            <a:off x="8636813" y="1673580"/>
            <a:ext cx="3082800" cy="2239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нег, мужчина, закрытый, гора&#10;&#10;Автоматически созданное описание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95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7219" y="72803"/>
            <a:ext cx="921897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cs typeface="Aharoni" panose="020B0604020202020204" pitchFamily="2" charset="-79"/>
              </a:rPr>
              <a:t>Социальная активность студентов – студенческий дворец культуры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cs typeface="Aharoni" panose="020B0604020202020204" pitchFamily="2" charset="-79"/>
            </a:endParaRPr>
          </a:p>
        </p:txBody>
      </p:sp>
      <p:pic>
        <p:nvPicPr>
          <p:cNvPr id="18" name="Рисунок 17" descr="Изображение выглядит как знак, рисунок&#10;&#10;Автоматически созданное описание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089" y="222595"/>
            <a:ext cx="1325563" cy="132556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2311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429" y="2012495"/>
            <a:ext cx="3053547" cy="20379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8"/>
          <a:stretch>
            <a:fillRect/>
          </a:stretch>
        </p:blipFill>
        <p:spPr>
          <a:xfrm>
            <a:off x="4873390" y="2012495"/>
            <a:ext cx="3042692" cy="20335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496" y="2012495"/>
            <a:ext cx="3070525" cy="204930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546946" y="4780964"/>
            <a:ext cx="61579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102C53"/>
                </a:solidFill>
                <a:cs typeface="Arial" panose="020B0604020202020204" pitchFamily="34" charset="0"/>
              </a:rPr>
              <a:t>Дворец культуры с концертным залом на 1118 места (площадью 6461,7 </a:t>
            </a:r>
            <a:r>
              <a:rPr lang="ru-RU" sz="2000" baseline="30000" dirty="0">
                <a:solidFill>
                  <a:srgbClr val="102C53"/>
                </a:solidFill>
                <a:cs typeface="Arial" panose="020B0604020202020204" pitchFamily="34" charset="0"/>
              </a:rPr>
              <a:t>2</a:t>
            </a:r>
            <a:r>
              <a:rPr lang="ru-RU" sz="2000" dirty="0">
                <a:solidFill>
                  <a:srgbClr val="102C53"/>
                </a:solidFill>
                <a:cs typeface="Arial" panose="020B0604020202020204" pitchFamily="34" charset="0"/>
              </a:rPr>
              <a:t>) </a:t>
            </a:r>
            <a:endParaRPr lang="ru-RU" sz="2000" dirty="0">
              <a:solidFill>
                <a:srgbClr val="102C53"/>
              </a:solidFill>
              <a:cs typeface="Arial" panose="020B0604020202020204" pitchFamily="34" charset="0"/>
            </a:endParaRPr>
          </a:p>
          <a:p>
            <a:r>
              <a:rPr lang="ru-RU" sz="2000" dirty="0">
                <a:solidFill>
                  <a:srgbClr val="102C53"/>
                </a:solidFill>
                <a:cs typeface="Arial" panose="020B0604020202020204" pitchFamily="34" charset="0"/>
              </a:rPr>
              <a:t>48 творческих коллективов и клубных формирований</a:t>
            </a:r>
            <a:br>
              <a:rPr lang="ru-RU" sz="2000" dirty="0">
                <a:solidFill>
                  <a:srgbClr val="102C53"/>
                </a:solidFill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102C53"/>
                </a:solidFill>
                <a:cs typeface="Arial" panose="020B0604020202020204" pitchFamily="34" charset="0"/>
              </a:rPr>
              <a:t>ежегодно более 300 мероприятий</a:t>
            </a:r>
            <a:endParaRPr lang="ru-RU" sz="2000" dirty="0">
              <a:solidFill>
                <a:srgbClr val="102C53"/>
              </a:solidFill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089" y="222595"/>
            <a:ext cx="1355045" cy="132556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нег, мужчина, закрытый, гора&#10;&#10;Автоматически созданное описание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7219" y="72803"/>
            <a:ext cx="921897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cs typeface="Aharoni" panose="020B0604020202020204" pitchFamily="2" charset="-79"/>
              </a:rPr>
              <a:t>Спортивный комплекс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cs typeface="Aharoni" panose="020B0604020202020204" pitchFamily="2" charset="-79"/>
            </a:endParaRPr>
          </a:p>
        </p:txBody>
      </p:sp>
      <p:pic>
        <p:nvPicPr>
          <p:cNvPr id="18" name="Рисунок 17" descr="Изображение выглядит как знак, рисунок&#10;&#10;Автоматически созданное описание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089" y="222595"/>
            <a:ext cx="1325563" cy="132556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2311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253" y="1835323"/>
            <a:ext cx="2700337" cy="18002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532" y="1835321"/>
            <a:ext cx="2700338" cy="18002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811" y="1835320"/>
            <a:ext cx="2700338" cy="180022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612253" y="4629653"/>
            <a:ext cx="71910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102C53"/>
                </a:solidFill>
              </a:rPr>
              <a:t>12 физкультурно-спортивных сооружений и 7 спортивных площадок (площадью 36 879,9 м</a:t>
            </a:r>
            <a:r>
              <a:rPr lang="ru-RU" sz="2000" baseline="30000" dirty="0">
                <a:solidFill>
                  <a:srgbClr val="102C53"/>
                </a:solidFill>
              </a:rPr>
              <a:t>2</a:t>
            </a:r>
            <a:r>
              <a:rPr lang="ru-RU" sz="2000" dirty="0">
                <a:solidFill>
                  <a:srgbClr val="102C53"/>
                </a:solidFill>
              </a:rPr>
              <a:t>)</a:t>
            </a:r>
            <a:br>
              <a:rPr lang="ru-RU" sz="2000" dirty="0">
                <a:solidFill>
                  <a:srgbClr val="102C53"/>
                </a:solidFill>
              </a:rPr>
            </a:br>
            <a:r>
              <a:rPr lang="ru-RU" sz="2000" dirty="0">
                <a:solidFill>
                  <a:srgbClr val="102C53"/>
                </a:solidFill>
              </a:rPr>
              <a:t>38 спортивно-оздоровительных секций</a:t>
            </a:r>
            <a:br>
              <a:rPr lang="ru-RU" sz="2000" dirty="0">
                <a:solidFill>
                  <a:srgbClr val="102C53"/>
                </a:solidFill>
              </a:rPr>
            </a:br>
            <a:r>
              <a:rPr lang="ru-RU" sz="2000" dirty="0">
                <a:solidFill>
                  <a:srgbClr val="102C53"/>
                </a:solidFill>
              </a:rPr>
              <a:t>ежегодно более 100 мероприятий от университетского до всероссийского уровня</a:t>
            </a:r>
            <a:endParaRPr lang="ru-RU" sz="2000" dirty="0">
              <a:solidFill>
                <a:srgbClr val="102C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089" y="222594"/>
            <a:ext cx="1355045" cy="132556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нег, мужчина, закрытый, гора&#10;&#10;Автоматически созданное описание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5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0095" y="-1"/>
            <a:ext cx="921897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cs typeface="Aharoni" panose="020B0604020202020204" pitchFamily="2" charset="-79"/>
              </a:rPr>
              <a:t>Направления обучения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cs typeface="Aharoni" panose="020B0604020202020204" pitchFamily="2" charset="-79"/>
            </a:endParaRPr>
          </a:p>
        </p:txBody>
      </p:sp>
      <p:pic>
        <p:nvPicPr>
          <p:cNvPr id="19" name="Рисунок 18" descr="Изображение выглядит как знак, рисунок&#10;&#10;Автоматически созданное описание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065" y="129226"/>
            <a:ext cx="1325563" cy="132556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2311" cy="6858000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6198976" y="1325562"/>
            <a:ext cx="3905175" cy="2555612"/>
          </a:xfrm>
          <a:prstGeom prst="roundRect">
            <a:avLst/>
          </a:prstGeom>
          <a:noFill/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2060"/>
                </a:solidFill>
              </a:rPr>
              <a:t>13.03.02 «Электроэнергетика и электротехника»</a:t>
            </a:r>
            <a:br>
              <a:rPr lang="ru-RU" sz="1200" kern="1100" dirty="0">
                <a:solidFill>
                  <a:srgbClr val="002060"/>
                </a:solidFill>
              </a:rPr>
            </a:br>
            <a:r>
              <a:rPr lang="ru-RU" sz="1200" kern="1100" dirty="0">
                <a:solidFill>
                  <a:srgbClr val="002060"/>
                </a:solidFill>
              </a:rPr>
              <a:t>Кафедра готовит специалистов по проектированию и эксплуатации электроэнергетического оборудования; специалистов по надежности и управлению качеством работы электроэнергетических систем и приводной техники.</a:t>
            </a:r>
            <a:br>
              <a:rPr lang="ru-RU" sz="1200" kern="1100" dirty="0">
                <a:solidFill>
                  <a:srgbClr val="002060"/>
                </a:solidFill>
              </a:rPr>
            </a:br>
            <a:r>
              <a:rPr lang="ru-RU" sz="1200" kern="1100" dirty="0">
                <a:solidFill>
                  <a:srgbClr val="002060"/>
                </a:solidFill>
              </a:rPr>
              <a:t>Обеспечиваем получение базового электротехнического образования; прохождение практики на реальных объектах энергетической отрасли; 100% трудоустройство в отрасли; получение необходимых навыков разработки и эксплуатации цифровых подстанций.</a:t>
            </a:r>
            <a:endParaRPr lang="ru-RU" sz="1200" kern="1100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341688" y="1325562"/>
            <a:ext cx="3855726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>
                <a:solidFill>
                  <a:srgbClr val="FF0000"/>
                </a:solidFill>
              </a:rPr>
              <a:t>КАФЕДРА ЭЛЕКТРОЭНЕРГЕТИКИ И АВТОМАТИКИ</a:t>
            </a:r>
            <a:endParaRPr lang="ru-RU" sz="2000" b="1" u="sng" dirty="0">
              <a:solidFill>
                <a:srgbClr val="FF0000"/>
              </a:solidFill>
            </a:endParaRPr>
          </a:p>
          <a:p>
            <a:pPr algn="ctr"/>
            <a:endParaRPr lang="ru-RU" b="1" dirty="0">
              <a:solidFill>
                <a:srgbClr val="00B0F0"/>
              </a:solidFill>
            </a:endParaRPr>
          </a:p>
          <a:p>
            <a:pPr algn="ctr"/>
            <a:r>
              <a:rPr lang="ru-RU" b="1" dirty="0">
                <a:solidFill>
                  <a:srgbClr val="00B0F0"/>
                </a:solidFill>
              </a:rPr>
              <a:t>НАПРАВЛЕНИЕ 13.03.02 </a:t>
            </a:r>
            <a:endParaRPr lang="ru-RU" b="1" dirty="0">
              <a:solidFill>
                <a:srgbClr val="00B0F0"/>
              </a:solidFill>
            </a:endParaRPr>
          </a:p>
          <a:p>
            <a:pPr algn="ctr"/>
            <a:r>
              <a:rPr lang="ru-RU" dirty="0">
                <a:solidFill>
                  <a:srgbClr val="002060"/>
                </a:solidFill>
              </a:rPr>
              <a:t>– ЭЛЕКТРОЭНЕРГЕТИКА И ЭЛЕКТРОТЕХНИКА</a:t>
            </a:r>
            <a:endParaRPr lang="ru-RU" dirty="0">
              <a:solidFill>
                <a:srgbClr val="002060"/>
              </a:solidFill>
            </a:endParaRPr>
          </a:p>
          <a:p>
            <a:pPr algn="ctr"/>
            <a:r>
              <a:rPr lang="ru-RU" dirty="0">
                <a:solidFill>
                  <a:srgbClr val="0070C0"/>
                </a:solidFill>
              </a:rPr>
              <a:t>Срок обучения 4 года</a:t>
            </a:r>
            <a:endParaRPr lang="ru-RU" dirty="0">
              <a:solidFill>
                <a:srgbClr val="0070C0"/>
              </a:solidFill>
            </a:endParaRPr>
          </a:p>
          <a:p>
            <a:pPr algn="ctr"/>
            <a:r>
              <a:rPr lang="ru-RU" dirty="0">
                <a:solidFill>
                  <a:srgbClr val="0070C0"/>
                </a:solidFill>
              </a:rPr>
              <a:t>(Сокращенная программа 3 года )</a:t>
            </a:r>
            <a:endParaRPr lang="ru-RU" dirty="0">
              <a:solidFill>
                <a:srgbClr val="0070C0"/>
              </a:solidFill>
            </a:endParaRPr>
          </a:p>
          <a:p>
            <a:pPr algn="ctr"/>
            <a:r>
              <a:rPr lang="ru-RU" dirty="0">
                <a:solidFill>
                  <a:srgbClr val="FF0000"/>
                </a:solidFill>
              </a:rPr>
              <a:t>Магистратура , аспирантура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323" y="129225"/>
            <a:ext cx="1355045" cy="13255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976" y="4027223"/>
            <a:ext cx="3754679" cy="25050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289" y="3972401"/>
            <a:ext cx="3627126" cy="241808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нег, мужчина, закрытый, гора&#10;&#10;Автоматически созданное описание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7219" y="72803"/>
            <a:ext cx="921897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cs typeface="Aharoni" panose="020B0604020202020204" pitchFamily="2" charset="-79"/>
              </a:rPr>
              <a:t>Общежития БГТУ им. В.Г. Шухова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cs typeface="Aharoni" panose="020B0604020202020204" pitchFamily="2" charset="-79"/>
            </a:endParaRPr>
          </a:p>
        </p:txBody>
      </p:sp>
      <p:pic>
        <p:nvPicPr>
          <p:cNvPr id="18" name="Рисунок 17" descr="Изображение выглядит как знак, рисунок&#10;&#10;Автоматически созданное описание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089" y="222595"/>
            <a:ext cx="1325563" cy="132556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231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727" y="3871393"/>
            <a:ext cx="3552078" cy="199804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521051" y="4711479"/>
            <a:ext cx="6131651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102C53"/>
                </a:solidFill>
                <a:cs typeface="Arial" panose="020B0604020202020204" pitchFamily="34" charset="0"/>
              </a:rPr>
              <a:t>6 общежитий общей вместимостью более 3000 чел.</a:t>
            </a:r>
            <a:endParaRPr lang="ru-RU" sz="2000" dirty="0">
              <a:solidFill>
                <a:srgbClr val="102C53"/>
              </a:solidFill>
              <a:cs typeface="Arial" panose="020B0604020202020204" pitchFamily="34" charset="0"/>
            </a:endParaRPr>
          </a:p>
          <a:p>
            <a:r>
              <a:rPr lang="ru-RU" sz="2000" dirty="0">
                <a:solidFill>
                  <a:srgbClr val="102C53"/>
                </a:solidFill>
                <a:cs typeface="Arial" panose="020B0604020202020204" pitchFamily="34" charset="0"/>
              </a:rPr>
              <a:t>Общежития для всех иногородних студентов</a:t>
            </a:r>
            <a:br>
              <a:rPr lang="ru-RU" dirty="0">
                <a:solidFill>
                  <a:srgbClr val="000000"/>
                </a:solidFill>
                <a:latin typeface="-apple-system"/>
              </a:rPr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051" y="1358089"/>
            <a:ext cx="2757472" cy="20681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876" y="1358089"/>
            <a:ext cx="2757473" cy="20681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702" y="1336002"/>
            <a:ext cx="2760717" cy="20705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607" y="222595"/>
            <a:ext cx="1355045" cy="132556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нег, мужчина, закрытый, гора&#10;&#10;Автоматически созданное описание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7219" y="72803"/>
            <a:ext cx="921897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cs typeface="Aharoni" panose="020B0604020202020204" pitchFamily="2" charset="-79"/>
              </a:rPr>
              <a:t>Военный учебный центр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cs typeface="Aharoni" panose="020B0604020202020204" pitchFamily="2" charset="-79"/>
            </a:endParaRPr>
          </a:p>
        </p:txBody>
      </p:sp>
      <p:pic>
        <p:nvPicPr>
          <p:cNvPr id="18" name="Рисунок 17" descr="Изображение выглядит как знак, рисунок&#10;&#10;Автоматически созданное описание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089" y="222595"/>
            <a:ext cx="1325563" cy="132556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2311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4" b="23988"/>
          <a:stretch>
            <a:fillRect/>
          </a:stretch>
        </p:blipFill>
        <p:spPr>
          <a:xfrm>
            <a:off x="1903588" y="1245967"/>
            <a:ext cx="8176216" cy="367565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736096" y="5112368"/>
            <a:ext cx="72643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102C53"/>
                </a:solidFill>
                <a:cs typeface="Arial" panose="020B0604020202020204" pitchFamily="34" charset="0"/>
              </a:rPr>
              <a:t>Военная подготовка студентов очной формы обучения ведётся начиная со 2 курса</a:t>
            </a:r>
            <a:br>
              <a:rPr lang="ru-RU" sz="2000" dirty="0">
                <a:solidFill>
                  <a:srgbClr val="102C53"/>
                </a:solidFill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102C53"/>
                </a:solidFill>
                <a:cs typeface="Arial" panose="020B0604020202020204" pitchFamily="34" charset="0"/>
              </a:rPr>
              <a:t>2 года по специальностям сержантов запаса</a:t>
            </a:r>
            <a:br>
              <a:rPr lang="ru-RU" sz="2000" dirty="0">
                <a:solidFill>
                  <a:srgbClr val="102C53"/>
                </a:solidFill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102C53"/>
                </a:solidFill>
                <a:cs typeface="Arial" panose="020B0604020202020204" pitchFamily="34" charset="0"/>
              </a:rPr>
              <a:t>3 года обучения по специальности офицера запаса</a:t>
            </a:r>
            <a:endParaRPr lang="ru-RU" sz="2000" dirty="0">
              <a:solidFill>
                <a:srgbClr val="102C53"/>
              </a:solidFill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607" y="222595"/>
            <a:ext cx="1355045" cy="1325563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нег, мужчина, закрытый, гора&#10;&#10;Автоматически созданное описание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7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5848" y="69406"/>
            <a:ext cx="6303881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cs typeface="Aharoni" panose="020B0604020202020204" pitchFamily="2" charset="-79"/>
              </a:rPr>
              <a:t>ПАО «</a:t>
            </a:r>
            <a:r>
              <a:rPr lang="ru-RU" sz="4000" b="1" dirty="0" err="1">
                <a:solidFill>
                  <a:schemeClr val="accent1">
                    <a:lumMod val="50000"/>
                  </a:schemeClr>
                </a:solidFill>
                <a:cs typeface="Aharoni" panose="020B0604020202020204" pitchFamily="2" charset="-79"/>
              </a:rPr>
              <a:t>Россети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cs typeface="Aharoni" panose="020B0604020202020204" pitchFamily="2" charset="-79"/>
              </a:rPr>
              <a:t> Центр»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cs typeface="Aharoni" panose="020B0604020202020204" pitchFamily="2" charset="-79"/>
            </a:endParaRPr>
          </a:p>
        </p:txBody>
      </p:sp>
      <p:pic>
        <p:nvPicPr>
          <p:cNvPr id="18" name="Рисунок 17" descr="Изображение выглядит как знак, рисунок&#10;&#10;Автоматически созданное описание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089" y="222595"/>
            <a:ext cx="1325563" cy="132556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2311" cy="68580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607" y="222594"/>
            <a:ext cx="1355045" cy="1325563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1393974" y="1398366"/>
            <a:ext cx="89257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102C53"/>
                </a:solidFill>
                <a:cs typeface="Arial" panose="020B0604020202020204" pitchFamily="34" charset="0"/>
              </a:rPr>
              <a:t>ПАО «</a:t>
            </a:r>
            <a:r>
              <a:rPr lang="ru-RU" sz="2000" b="1" dirty="0" err="1">
                <a:solidFill>
                  <a:srgbClr val="102C53"/>
                </a:solidFill>
                <a:cs typeface="Arial" panose="020B0604020202020204" pitchFamily="34" charset="0"/>
              </a:rPr>
              <a:t>Россети</a:t>
            </a:r>
            <a:r>
              <a:rPr lang="ru-RU" sz="2000" b="1" dirty="0">
                <a:solidFill>
                  <a:srgbClr val="102C53"/>
                </a:solidFill>
                <a:cs typeface="Arial" panose="020B0604020202020204" pitchFamily="34" charset="0"/>
              </a:rPr>
              <a:t> Центр» </a:t>
            </a:r>
            <a:r>
              <a:rPr lang="ru-RU" sz="2000" dirty="0">
                <a:solidFill>
                  <a:srgbClr val="102C53"/>
                </a:solidFill>
                <a:cs typeface="Arial" panose="020B0604020202020204" pitchFamily="34" charset="0"/>
              </a:rPr>
              <a:t>– ведущая электросетевая компания России. Компания ведет бизнес на территории 11 областей Центральной части России, обеспечивая электроэнергией население, крупные промышленные компании и предприятия транспорта и сельского хозяйства, социально значимые объекты, осуществляя технологическое присоединение новых потребителей к электрическим сетям.</a:t>
            </a:r>
            <a:endParaRPr lang="ru-RU" sz="2000" dirty="0">
              <a:solidFill>
                <a:srgbClr val="102C53"/>
              </a:solidFill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211" y="222594"/>
            <a:ext cx="2819400" cy="9435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729" y="3189952"/>
            <a:ext cx="4991792" cy="3332411"/>
          </a:xfrm>
          <a:prstGeom prst="rect">
            <a:avLst/>
          </a:prstGeom>
        </p:spPr>
      </p:pic>
      <p:grpSp>
        <p:nvGrpSpPr>
          <p:cNvPr id="28" name="Группа 27"/>
          <p:cNvGrpSpPr/>
          <p:nvPr/>
        </p:nvGrpSpPr>
        <p:grpSpPr>
          <a:xfrm>
            <a:off x="1393974" y="3459425"/>
            <a:ext cx="6556875" cy="400111"/>
            <a:chOff x="1531857" y="2264372"/>
            <a:chExt cx="5316708" cy="400111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1857" y="2305553"/>
              <a:ext cx="472170" cy="358930"/>
            </a:xfrm>
            <a:prstGeom prst="rect">
              <a:avLst/>
            </a:prstGeom>
          </p:spPr>
        </p:pic>
        <p:sp>
          <p:nvSpPr>
            <p:cNvPr id="33" name="Прямоугольник 32"/>
            <p:cNvSpPr/>
            <p:nvPr/>
          </p:nvSpPr>
          <p:spPr>
            <a:xfrm>
              <a:off x="2189310" y="2264372"/>
              <a:ext cx="465925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dirty="0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Segoe UI Semibold" panose="020B0702040204020203" pitchFamily="34" charset="0"/>
                </a:rPr>
                <a:t>Достойная заработная плата</a:t>
              </a:r>
              <a:endParaRPr lang="ru-RU" sz="20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1343532" y="4141299"/>
            <a:ext cx="6607317" cy="443622"/>
            <a:chOff x="1343532" y="4480378"/>
            <a:chExt cx="6607317" cy="443622"/>
          </a:xfrm>
        </p:grpSpPr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532" y="4480378"/>
              <a:ext cx="683192" cy="443622"/>
            </a:xfrm>
            <a:prstGeom prst="rect">
              <a:avLst/>
            </a:prstGeom>
          </p:spPr>
        </p:pic>
        <p:sp>
          <p:nvSpPr>
            <p:cNvPr id="37" name="Прямоугольник 36"/>
            <p:cNvSpPr/>
            <p:nvPr/>
          </p:nvSpPr>
          <p:spPr>
            <a:xfrm>
              <a:off x="2204783" y="4522137"/>
              <a:ext cx="574606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dirty="0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Segoe UI Semibold" panose="020B0702040204020203" pitchFamily="34" charset="0"/>
                </a:rPr>
                <a:t>Успешная карьера</a:t>
              </a:r>
              <a:endParaRPr lang="ru-RU" sz="20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67834" y="4856157"/>
            <a:ext cx="434588" cy="5855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974" y="5717667"/>
            <a:ext cx="585523" cy="585523"/>
          </a:xfrm>
          <a:prstGeom prst="rect">
            <a:avLst/>
          </a:prstGeom>
        </p:spPr>
      </p:pic>
      <p:sp>
        <p:nvSpPr>
          <p:cNvPr id="43" name="Прямоугольник 42"/>
          <p:cNvSpPr/>
          <p:nvPr/>
        </p:nvSpPr>
        <p:spPr>
          <a:xfrm>
            <a:off x="2204783" y="4948268"/>
            <a:ext cx="57460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 Semibold" panose="020B0702040204020203" pitchFamily="34" charset="0"/>
              </a:rPr>
              <a:t>Обучение и развитие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2204783" y="5735315"/>
            <a:ext cx="57460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 Semibold" panose="020B0702040204020203" pitchFamily="34" charset="0"/>
              </a:rPr>
              <a:t>Оплачиваемые стажировки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нег, мужчина, закрытый, гора&#10;&#10;Автоматически созданное описание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7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8146" y="110750"/>
            <a:ext cx="6303881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cs typeface="Aharoni" panose="020B0604020202020204" pitchFamily="2" charset="-79"/>
              </a:rPr>
              <a:t>ЗАО «Белгородский цемент»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cs typeface="Aharoni" panose="020B0604020202020204" pitchFamily="2" charset="-79"/>
            </a:endParaRPr>
          </a:p>
        </p:txBody>
      </p:sp>
      <p:pic>
        <p:nvPicPr>
          <p:cNvPr id="18" name="Рисунок 17" descr="Изображение выглядит как знак, рисунок&#10;&#10;Автоматически созданное описание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089" y="222595"/>
            <a:ext cx="1325563" cy="132556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2311" cy="68580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607" y="222594"/>
            <a:ext cx="1355045" cy="1325563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887" y="504132"/>
            <a:ext cx="2304000" cy="462904"/>
          </a:xfrm>
          <a:prstGeom prst="rect">
            <a:avLst/>
          </a:prstGeom>
        </p:spPr>
      </p:pic>
      <p:grpSp>
        <p:nvGrpSpPr>
          <p:cNvPr id="44" name="Группа 43"/>
          <p:cNvGrpSpPr/>
          <p:nvPr/>
        </p:nvGrpSpPr>
        <p:grpSpPr>
          <a:xfrm>
            <a:off x="1227219" y="1548157"/>
            <a:ext cx="5848351" cy="900000"/>
            <a:chOff x="247649" y="1329747"/>
            <a:chExt cx="6108555" cy="900000"/>
          </a:xfrm>
        </p:grpSpPr>
        <p:pic>
          <p:nvPicPr>
            <p:cNvPr id="46" name="Picture 93"/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47649" y="1329747"/>
              <a:ext cx="949991" cy="900000"/>
            </a:xfrm>
            <a:prstGeom prst="rect">
              <a:avLst/>
            </a:prstGeom>
          </p:spPr>
        </p:pic>
        <p:sp>
          <p:nvSpPr>
            <p:cNvPr id="48" name="Прямоугольник 47"/>
            <p:cNvSpPr/>
            <p:nvPr/>
          </p:nvSpPr>
          <p:spPr>
            <a:xfrm>
              <a:off x="1166967" y="1355083"/>
              <a:ext cx="409083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Segoe UI Semibold" panose="020B0702040204020203" pitchFamily="34" charset="0"/>
                </a:rPr>
                <a:t>г. Белгород</a:t>
              </a:r>
              <a:endPara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1198571" y="1826079"/>
              <a:ext cx="515763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>
                  <a:solidFill>
                    <a:srgbClr val="79797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Segoe UI Semibold" panose="020B0702040204020203" pitchFamily="34" charset="0"/>
                </a:rPr>
                <a:t>Белгородская обл.</a:t>
              </a:r>
              <a:endParaRPr lang="ru-RU" sz="2000" dirty="0">
                <a:solidFill>
                  <a:srgbClr val="797979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52" name="Группа 51"/>
          <p:cNvGrpSpPr/>
          <p:nvPr/>
        </p:nvGrpSpPr>
        <p:grpSpPr>
          <a:xfrm>
            <a:off x="1227219" y="2829157"/>
            <a:ext cx="5183180" cy="914400"/>
            <a:chOff x="247649" y="2347132"/>
            <a:chExt cx="5183180" cy="914400"/>
          </a:xfrm>
        </p:grpSpPr>
        <p:sp>
          <p:nvSpPr>
            <p:cNvPr id="54" name="Прямоугольник 53"/>
            <p:cNvSpPr/>
            <p:nvPr/>
          </p:nvSpPr>
          <p:spPr>
            <a:xfrm>
              <a:off x="1157174" y="2347132"/>
              <a:ext cx="94929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Segoe UI Semibold" panose="020B0702040204020203" pitchFamily="34" charset="0"/>
                </a:rPr>
                <a:t>282</a:t>
              </a:r>
              <a:endParaRPr lang="ru-R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1198571" y="2823256"/>
              <a:ext cx="423225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>
                  <a:solidFill>
                    <a:srgbClr val="79797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Segoe UI Semibold" panose="020B0702040204020203" pitchFamily="34" charset="0"/>
                </a:rPr>
                <a:t>сотрудников нашей команды</a:t>
              </a:r>
              <a:endParaRPr lang="ru-RU" sz="2000" dirty="0">
                <a:solidFill>
                  <a:srgbClr val="797979"/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 Semibold" panose="020B0702040204020203" pitchFamily="34" charset="0"/>
              </a:endParaRPr>
            </a:p>
          </p:txBody>
        </p:sp>
        <p:pic>
          <p:nvPicPr>
            <p:cNvPr id="57" name="Picture 43"/>
            <p:cNvPicPr>
              <a:picLocks noChangeAspect="1"/>
            </p:cNvPicPr>
            <p:nvPr/>
          </p:nvPicPr>
          <p:blipFill>
            <a:blip r:embed="rId7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47649" y="2361532"/>
              <a:ext cx="900000" cy="900000"/>
            </a:xfrm>
            <a:prstGeom prst="rect">
              <a:avLst/>
            </a:prstGeom>
          </p:spPr>
        </p:pic>
      </p:grpSp>
      <p:grpSp>
        <p:nvGrpSpPr>
          <p:cNvPr id="58" name="Группа 57"/>
          <p:cNvGrpSpPr/>
          <p:nvPr/>
        </p:nvGrpSpPr>
        <p:grpSpPr>
          <a:xfrm>
            <a:off x="1381831" y="5419957"/>
            <a:ext cx="5685388" cy="828020"/>
            <a:chOff x="402261" y="4448890"/>
            <a:chExt cx="5685388" cy="828020"/>
          </a:xfrm>
        </p:grpSpPr>
        <p:sp>
          <p:nvSpPr>
            <p:cNvPr id="59" name="Прямоугольник 58"/>
            <p:cNvSpPr/>
            <p:nvPr/>
          </p:nvSpPr>
          <p:spPr>
            <a:xfrm>
              <a:off x="1217621" y="4448890"/>
              <a:ext cx="139561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Segoe UI Semibold" panose="020B0702040204020203" pitchFamily="34" charset="0"/>
                </a:rPr>
                <a:t>3 </a:t>
              </a:r>
              <a:endParaRPr lang="ru-R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60" name="Прямоугольник 59"/>
            <p:cNvSpPr/>
            <p:nvPr/>
          </p:nvSpPr>
          <p:spPr>
            <a:xfrm>
              <a:off x="1217621" y="4876800"/>
              <a:ext cx="487002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>
                  <a:solidFill>
                    <a:srgbClr val="79797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Segoe UI Semibold" panose="020B0702040204020203" pitchFamily="34" charset="0"/>
                </a:rPr>
                <a:t>млн тонн в год мощностей</a:t>
              </a:r>
              <a:endParaRPr lang="ru-RU" sz="2000" dirty="0">
                <a:solidFill>
                  <a:srgbClr val="797979"/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 Semibold" panose="020B0702040204020203" pitchFamily="34" charset="0"/>
              </a:endParaRPr>
            </a:p>
          </p:txBody>
        </p:sp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261" y="4570577"/>
              <a:ext cx="571725" cy="648000"/>
            </a:xfrm>
            <a:prstGeom prst="rect">
              <a:avLst/>
            </a:prstGeom>
          </p:spPr>
        </p:pic>
      </p:grpSp>
      <p:grpSp>
        <p:nvGrpSpPr>
          <p:cNvPr id="62" name="Группа 61"/>
          <p:cNvGrpSpPr/>
          <p:nvPr/>
        </p:nvGrpSpPr>
        <p:grpSpPr>
          <a:xfrm>
            <a:off x="1221383" y="4048357"/>
            <a:ext cx="5320787" cy="920885"/>
            <a:chOff x="241813" y="3422515"/>
            <a:chExt cx="5320787" cy="920885"/>
          </a:xfrm>
        </p:grpSpPr>
        <p:sp>
          <p:nvSpPr>
            <p:cNvPr id="63" name="Прямоугольник 62"/>
            <p:cNvSpPr/>
            <p:nvPr/>
          </p:nvSpPr>
          <p:spPr>
            <a:xfrm>
              <a:off x="1217621" y="3943290"/>
              <a:ext cx="434497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>
                  <a:solidFill>
                    <a:srgbClr val="79797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Segoe UI Semibold" panose="020B0702040204020203" pitchFamily="34" charset="0"/>
                </a:rPr>
                <a:t>выпускников и студентов БГТУ </a:t>
              </a:r>
              <a:endParaRPr lang="ru-RU" sz="2000" dirty="0">
                <a:solidFill>
                  <a:srgbClr val="797979"/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64" name="Прямоугольник 63"/>
            <p:cNvSpPr/>
            <p:nvPr/>
          </p:nvSpPr>
          <p:spPr>
            <a:xfrm>
              <a:off x="1198571" y="3496270"/>
              <a:ext cx="139561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Segoe UI Semibold" panose="020B0702040204020203" pitchFamily="34" charset="0"/>
                </a:rPr>
                <a:t>73</a:t>
              </a:r>
              <a:endParaRPr lang="ru-R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 Semibold" panose="020B0702040204020203" pitchFamily="34" charset="0"/>
              </a:endParaRPr>
            </a:p>
          </p:txBody>
        </p:sp>
        <p:pic>
          <p:nvPicPr>
            <p:cNvPr id="65" name="Picture 41"/>
            <p:cNvPicPr>
              <a:picLocks noChangeAspect="1"/>
            </p:cNvPicPr>
            <p:nvPr/>
          </p:nvPicPr>
          <p:blipFill>
            <a:blip r:embed="rId9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41813" y="3422515"/>
              <a:ext cx="900000" cy="900000"/>
            </a:xfrm>
            <a:prstGeom prst="rect">
              <a:avLst/>
            </a:prstGeom>
          </p:spPr>
        </p:pic>
      </p:grpSp>
      <p:pic>
        <p:nvPicPr>
          <p:cNvPr id="66" name="Рисунок 65" descr="N:\КАДРЫ\ОБЩЕЕ\Селихова Н В\2c74a95c1ffbe3ea9760b366d006a20d.jpg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242" y="2059955"/>
            <a:ext cx="5037977" cy="3348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нег, мужчина, закрытый, гора&#10;&#10;Автоматически созданное описание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7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8146" y="110750"/>
            <a:ext cx="6303881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cs typeface="Aharoni" panose="020B0604020202020204" pitchFamily="2" charset="-79"/>
              </a:rPr>
              <a:t>ЗАО «Белгородский цемент»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cs typeface="Aharoni" panose="020B0604020202020204" pitchFamily="2" charset="-79"/>
            </a:endParaRPr>
          </a:p>
        </p:txBody>
      </p:sp>
      <p:pic>
        <p:nvPicPr>
          <p:cNvPr id="18" name="Рисунок 17" descr="Изображение выглядит как знак, рисунок&#10;&#10;Автоматически созданное описание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089" y="222595"/>
            <a:ext cx="1325563" cy="132556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2311" cy="68580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607" y="222594"/>
            <a:ext cx="1355045" cy="1325563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887" y="504132"/>
            <a:ext cx="2304000" cy="4629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86" y="1270995"/>
            <a:ext cx="3190337" cy="40301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561" y="1755089"/>
            <a:ext cx="3190338" cy="40301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790" y="2310286"/>
            <a:ext cx="3190339" cy="403013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нег, мужчина, закрытый, гора&#10;&#10;Автоматически созданное описание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7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934" y="75263"/>
            <a:ext cx="6303881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cs typeface="Aharoni" panose="020B0604020202020204" pitchFamily="2" charset="-79"/>
              </a:rPr>
              <a:t>ЦТАИ Курской АЭС - 2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cs typeface="Aharoni" panose="020B0604020202020204" pitchFamily="2" charset="-79"/>
            </a:endParaRPr>
          </a:p>
        </p:txBody>
      </p:sp>
      <p:pic>
        <p:nvPicPr>
          <p:cNvPr id="18" name="Рисунок 17" descr="Изображение выглядит как знак, рисунок&#10;&#10;Автоматически созданное описание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089" y="222595"/>
            <a:ext cx="1325563" cy="132556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2311" cy="68580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607" y="222594"/>
            <a:ext cx="1355045" cy="1325563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1443297" y="1548157"/>
            <a:ext cx="6972570" cy="871106"/>
            <a:chOff x="1531857" y="2043962"/>
            <a:chExt cx="5653779" cy="871106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1857" y="2305552"/>
              <a:ext cx="550944" cy="418811"/>
            </a:xfrm>
            <a:prstGeom prst="rect">
              <a:avLst/>
            </a:prstGeom>
          </p:spPr>
        </p:pic>
        <p:grpSp>
          <p:nvGrpSpPr>
            <p:cNvPr id="39" name="Группа 38"/>
            <p:cNvGrpSpPr/>
            <p:nvPr/>
          </p:nvGrpSpPr>
          <p:grpSpPr>
            <a:xfrm>
              <a:off x="2217443" y="2043962"/>
              <a:ext cx="4968193" cy="871106"/>
              <a:chOff x="1166967" y="1355083"/>
              <a:chExt cx="5189237" cy="871106"/>
            </a:xfrm>
          </p:grpSpPr>
          <p:sp>
            <p:nvSpPr>
              <p:cNvPr id="41" name="Прямоугольник 40"/>
              <p:cNvSpPr/>
              <p:nvPr/>
            </p:nvSpPr>
            <p:spPr>
              <a:xfrm>
                <a:off x="1166967" y="1355083"/>
                <a:ext cx="486655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400" b="1" dirty="0">
                    <a:solidFill>
                      <a:schemeClr val="accent1">
                        <a:lumMod val="7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Segoe UI Semibold" panose="020B0702040204020203" pitchFamily="34" charset="0"/>
                  </a:rPr>
                  <a:t>Достойная заработная плата</a:t>
                </a:r>
                <a:endParaRPr lang="ru-RU" sz="2400" b="1" dirty="0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1198571" y="1826079"/>
                <a:ext cx="515763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0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Segoe UI Semibold" panose="020B0702040204020203" pitchFamily="34" charset="0"/>
                  </a:rPr>
                  <a:t>от 85 000 руб. </a:t>
                </a:r>
                <a:endParaRPr lang="ru-RU" sz="20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</p:grpSp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413" y="3142894"/>
            <a:ext cx="881224" cy="57221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500" y="4957200"/>
            <a:ext cx="815137" cy="592827"/>
          </a:xfrm>
          <a:prstGeom prst="rect">
            <a:avLst/>
          </a:prstGeom>
        </p:spPr>
      </p:pic>
      <p:grpSp>
        <p:nvGrpSpPr>
          <p:cNvPr id="53" name="Группа 52"/>
          <p:cNvGrpSpPr/>
          <p:nvPr/>
        </p:nvGrpSpPr>
        <p:grpSpPr>
          <a:xfrm>
            <a:off x="2288801" y="2729519"/>
            <a:ext cx="6127066" cy="1486659"/>
            <a:chOff x="1166967" y="1355083"/>
            <a:chExt cx="5189237" cy="1486659"/>
          </a:xfrm>
        </p:grpSpPr>
        <p:sp>
          <p:nvSpPr>
            <p:cNvPr id="55" name="Прямоугольник 54"/>
            <p:cNvSpPr/>
            <p:nvPr/>
          </p:nvSpPr>
          <p:spPr>
            <a:xfrm>
              <a:off x="1166967" y="1355083"/>
              <a:ext cx="486655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b="1" dirty="0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Segoe UI Semibold" panose="020B0702040204020203" pitchFamily="34" charset="0"/>
                </a:rPr>
                <a:t>Успешная карьера</a:t>
              </a:r>
              <a:endParaRPr lang="ru-RU" sz="24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67" name="Прямоугольник 66"/>
            <p:cNvSpPr/>
            <p:nvPr/>
          </p:nvSpPr>
          <p:spPr>
            <a:xfrm>
              <a:off x="1198571" y="1826079"/>
              <a:ext cx="5157633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Segoe UI Semibold" panose="020B0702040204020203" pitchFamily="34" charset="0"/>
                </a:rPr>
                <a:t>Работай на самой современной АЭС,</a:t>
              </a:r>
              <a:br>
                <a:rPr lang="ru-RU" sz="20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Segoe UI Semibold" panose="020B0702040204020203" pitchFamily="34" charset="0"/>
                </a:rPr>
              </a:br>
              <a:r>
                <a:rPr lang="ru-RU" sz="20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Segoe UI Semibold" panose="020B0702040204020203" pitchFamily="34" charset="0"/>
                </a:rPr>
                <a:t>строй свое будущее, работай </a:t>
              </a:r>
              <a:br>
                <a:rPr lang="ru-RU" sz="20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Segoe UI Semibold" panose="020B0702040204020203" pitchFamily="34" charset="0"/>
                </a:rPr>
              </a:br>
              <a:r>
                <a:rPr lang="ru-RU" sz="20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Segoe UI Semibold" panose="020B0702040204020203" pitchFamily="34" charset="0"/>
                </a:rPr>
                <a:t>в команде профессионалов ЦТАИ </a:t>
              </a:r>
              <a:endParaRPr lang="ru-RU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68" name="Прямоугольник 67"/>
          <p:cNvSpPr/>
          <p:nvPr/>
        </p:nvSpPr>
        <p:spPr>
          <a:xfrm>
            <a:off x="2326117" y="4588528"/>
            <a:ext cx="57460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 Semibold" panose="020B0702040204020203" pitchFamily="34" charset="0"/>
              </a:rPr>
              <a:t>Комфортная городская</a:t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 Semibold" panose="020B0702040204020203" pitchFamily="34" charset="0"/>
              </a:rPr>
            </a:b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 Semibold" panose="020B0702040204020203" pitchFamily="34" charset="0"/>
              </a:rPr>
              <a:t>среда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2326118" y="5440904"/>
            <a:ext cx="60897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 Semibold" panose="020B0702040204020203" pitchFamily="34" charset="0"/>
              </a:rPr>
              <a:t>Курская обл., г. Курчатов</a:t>
            </a:r>
            <a:endParaRPr lang="ru-RU" sz="2000" dirty="0">
              <a:solidFill>
                <a:schemeClr val="accent5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914" y="155737"/>
            <a:ext cx="1224064" cy="132556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543" y="2296398"/>
            <a:ext cx="4744879" cy="316387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нег, мужчина, закрытый, гора&#10;&#10;Автоматически созданное описание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7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7219" y="72803"/>
            <a:ext cx="921897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cs typeface="Aharoni" panose="020B0604020202020204" pitchFamily="2" charset="-79"/>
              </a:rPr>
              <a:t>Предприятия-партнеры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cs typeface="Aharoni" panose="020B0604020202020204" pitchFamily="2" charset="-79"/>
            </a:endParaRPr>
          </a:p>
        </p:txBody>
      </p:sp>
      <p:pic>
        <p:nvPicPr>
          <p:cNvPr id="18" name="Рисунок 17" descr="Изображение выглядит как знак, рисунок&#10;&#10;Автоматически созданное описание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089" y="222595"/>
            <a:ext cx="1325563" cy="13255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851" y="2240443"/>
            <a:ext cx="2745788" cy="1274288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рисунок, гитара, ед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184" y="1351547"/>
            <a:ext cx="1693149" cy="1271887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держит, женщина, птица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482" y="1362800"/>
            <a:ext cx="2563287" cy="795328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рисунок, еда, комната, знак&#10;&#10;Автоматически созданное описание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089" y="1360845"/>
            <a:ext cx="1663087" cy="164091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797" y="4602646"/>
            <a:ext cx="2238375" cy="438150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нак&#10;&#10;Автоматически созданное описание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364" y="3702083"/>
            <a:ext cx="3897443" cy="64957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рисунок, устройство&#10;&#10;Автоматически созданное описание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042" y="5040796"/>
            <a:ext cx="1428750" cy="1724025"/>
          </a:xfrm>
          <a:prstGeom prst="rect">
            <a:avLst/>
          </a:prstGeom>
        </p:spPr>
      </p:pic>
      <p:pic>
        <p:nvPicPr>
          <p:cNvPr id="29" name="Рисунок 28" descr="Изображение выглядит как рисунок&#10;&#10;Автоматически созданное описание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446" y="4497466"/>
            <a:ext cx="2999894" cy="812472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знак, часы&#10;&#10;Автоматически созданное описание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446" y="5392253"/>
            <a:ext cx="2043692" cy="140970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527" y="3887322"/>
            <a:ext cx="1181265" cy="1019317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рисунок&#10;&#10;Автоматически созданное описание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992" y="2818193"/>
            <a:ext cx="2715004" cy="552527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716" y="5312626"/>
            <a:ext cx="2105025" cy="466725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здание&#10;&#10;Автоматически созданное описание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553" y="5908648"/>
            <a:ext cx="1905000" cy="762000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рисунок&#10;&#10;Автоматически созданное описание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819" y="3530123"/>
            <a:ext cx="1181265" cy="917218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763" y="6017158"/>
            <a:ext cx="1590897" cy="762106"/>
          </a:xfrm>
          <a:prstGeom prst="rect">
            <a:avLst/>
          </a:prstGeom>
        </p:spPr>
      </p:pic>
      <p:pic>
        <p:nvPicPr>
          <p:cNvPr id="45" name="Рисунок 44" descr="Изображение выглядит как рисунок&#10;&#10;Автоматически созданное описание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128" y="2557684"/>
            <a:ext cx="1394460" cy="541020"/>
          </a:xfrm>
          <a:prstGeom prst="rect">
            <a:avLst/>
          </a:prstGeom>
        </p:spPr>
      </p:pic>
      <p:pic>
        <p:nvPicPr>
          <p:cNvPr id="47" name="Рисунок 46" descr="Изображение выглядит как рисунок&#10;&#10;Автоматически созданное описание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673" y="5040796"/>
            <a:ext cx="2483664" cy="711930"/>
          </a:xfrm>
          <a:prstGeom prst="rect">
            <a:avLst/>
          </a:prstGeom>
        </p:spPr>
      </p:pic>
      <p:pic>
        <p:nvPicPr>
          <p:cNvPr id="49" name="Рисунок 48" descr="Изображение выглядит как рисунок&#10;&#10;Автоматически созданное описание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081" y="1360845"/>
            <a:ext cx="2566108" cy="1119892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еда&#10;&#10;Автоматически созданное описание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383" y="5667577"/>
            <a:ext cx="1002803" cy="1103083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оранжевый, красный, желтый, белый&#10;&#10;Автоматически созданное описание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707" y="3096317"/>
            <a:ext cx="3534085" cy="591542"/>
          </a:xfrm>
          <a:prstGeom prst="rect">
            <a:avLst/>
          </a:prstGeom>
        </p:spPr>
      </p:pic>
      <p:pic>
        <p:nvPicPr>
          <p:cNvPr id="55" name="Рисунок 54" descr="Изображение выглядит как рисунок&#10;&#10;Автоматически созданное описание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592" y="3448659"/>
            <a:ext cx="1445646" cy="10350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199" y="5415035"/>
            <a:ext cx="1375829" cy="13607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680" y="3821295"/>
            <a:ext cx="2310385" cy="1171814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рисунок&#10;&#10;Автоматически созданное описание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377" y="1831819"/>
            <a:ext cx="1073675" cy="112193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2311" cy="68580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607" y="222594"/>
            <a:ext cx="1355045" cy="1325563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нег, мужчина, закрытый, гора&#10;&#10;Автоматически созданное описание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767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2310" y="224587"/>
            <a:ext cx="921897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cs typeface="Aharoni" panose="020B0604020202020204" pitchFamily="2" charset="-79"/>
              </a:rPr>
              <a:t>Институт энергетики и электроники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cs typeface="Aharoni" panose="020B0604020202020204" pitchFamily="2" charset="-79"/>
            </a:endParaRPr>
          </a:p>
        </p:txBody>
      </p:sp>
      <p:pic>
        <p:nvPicPr>
          <p:cNvPr id="19" name="Рисунок 18" descr="Изображение выглядит как знак, рисунок&#10;&#10;Автоматически созданное описание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065" y="129226"/>
            <a:ext cx="1325563" cy="132556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2311" cy="6858000"/>
          </a:xfrm>
          <a:prstGeom prst="rect">
            <a:avLst/>
          </a:prstGeom>
        </p:spPr>
      </p:pic>
      <p:sp>
        <p:nvSpPr>
          <p:cNvPr id="17" name="Заголовок 1"/>
          <p:cNvSpPr txBox="1"/>
          <p:nvPr/>
        </p:nvSpPr>
        <p:spPr>
          <a:xfrm>
            <a:off x="7323419" y="3590621"/>
            <a:ext cx="4048427" cy="949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b="1" dirty="0">
                <a:solidFill>
                  <a:srgbClr val="002060"/>
                </a:solidFill>
              </a:rPr>
              <a:t>E-mail</a:t>
            </a:r>
            <a:r>
              <a:rPr lang="ru-RU" sz="3600" b="1" dirty="0">
                <a:solidFill>
                  <a:srgbClr val="002060"/>
                </a:solidFill>
              </a:rPr>
              <a:t>: </a:t>
            </a:r>
            <a:r>
              <a:rPr lang="en-US" sz="3600" b="1" dirty="0">
                <a:solidFill>
                  <a:srgbClr val="002060"/>
                </a:solidFill>
              </a:rPr>
              <a:t>ntk@intbel.ru</a:t>
            </a:r>
            <a:endParaRPr lang="ru-RU" sz="2800" b="1" dirty="0">
              <a:solidFill>
                <a:srgbClr val="002060"/>
              </a:solidFill>
              <a:cs typeface="Aharoni" panose="020B0604020202020204" pitchFamily="2" charset="-79"/>
            </a:endParaRPr>
          </a:p>
        </p:txBody>
      </p:sp>
      <p:sp>
        <p:nvSpPr>
          <p:cNvPr id="18" name="Заголовок 1"/>
          <p:cNvSpPr txBox="1"/>
          <p:nvPr/>
        </p:nvSpPr>
        <p:spPr>
          <a:xfrm>
            <a:off x="4554404" y="1846729"/>
            <a:ext cx="3388325" cy="949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FF0000"/>
                </a:solidFill>
                <a:cs typeface="Aharoni" panose="020B0604020202020204" pitchFamily="2" charset="-79"/>
              </a:rPr>
              <a:t>Наши</a:t>
            </a:r>
            <a:r>
              <a:rPr lang="ru-RU" sz="2800" b="1" dirty="0">
                <a:solidFill>
                  <a:srgbClr val="FF0000"/>
                </a:solidFill>
                <a:cs typeface="Aharoni" panose="020B0604020202020204" pitchFamily="2" charset="-79"/>
              </a:rPr>
              <a:t> </a:t>
            </a:r>
            <a:r>
              <a:rPr lang="ru-RU" sz="3600" b="1" dirty="0">
                <a:solidFill>
                  <a:srgbClr val="FF0000"/>
                </a:solidFill>
                <a:cs typeface="Aharoni" panose="020B0604020202020204" pitchFamily="2" charset="-79"/>
              </a:rPr>
              <a:t>контакты:</a:t>
            </a:r>
            <a:endParaRPr lang="ru-RU" sz="3600" b="1" dirty="0">
              <a:solidFill>
                <a:srgbClr val="FF0000"/>
              </a:solidFill>
              <a:cs typeface="Aharoni" panose="020B0604020202020204" pitchFamily="2" charset="-79"/>
            </a:endParaRPr>
          </a:p>
        </p:txBody>
      </p:sp>
      <p:sp>
        <p:nvSpPr>
          <p:cNvPr id="20" name="Заголовок 1"/>
          <p:cNvSpPr txBox="1"/>
          <p:nvPr/>
        </p:nvSpPr>
        <p:spPr>
          <a:xfrm>
            <a:off x="5742879" y="4502297"/>
            <a:ext cx="5628968" cy="18615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600" b="1" dirty="0">
                <a:solidFill>
                  <a:srgbClr val="002060"/>
                </a:solidFill>
              </a:rPr>
              <a:t>Тел. приемной комиссии: 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+7 (4722) 23-05-38, 55-41-03</a:t>
            </a:r>
            <a:endParaRPr lang="ru-RU" sz="3200" b="1" dirty="0">
              <a:solidFill>
                <a:srgbClr val="002060"/>
              </a:solidFill>
              <a:cs typeface="Aharoni" panose="020B0604020202020204" pitchFamily="2" charset="-79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8570" y="1884132"/>
            <a:ext cx="3195833" cy="46698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323" y="129225"/>
            <a:ext cx="1355045" cy="132556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нег, мужчина, закрытый, гора&#10;&#10;Автоматически созданное описание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5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0095" y="-1"/>
            <a:ext cx="921897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cs typeface="Aharoni" panose="020B0604020202020204" pitchFamily="2" charset="-79"/>
              </a:rPr>
              <a:t>Направления обучения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cs typeface="Aharoni" panose="020B0604020202020204" pitchFamily="2" charset="-79"/>
            </a:endParaRPr>
          </a:p>
        </p:txBody>
      </p:sp>
      <p:pic>
        <p:nvPicPr>
          <p:cNvPr id="19" name="Рисунок 18" descr="Изображение выглядит как знак, рисунок&#10;&#10;Автоматически созданное описание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065" y="129226"/>
            <a:ext cx="1325563" cy="132556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2311" cy="6858000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5876925" y="1454788"/>
            <a:ext cx="3934745" cy="2614894"/>
          </a:xfrm>
          <a:prstGeom prst="roundRect">
            <a:avLst/>
          </a:prstGeom>
          <a:noFill/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2060"/>
                </a:solidFill>
              </a:rPr>
              <a:t>13.03.01 «Теплоэнергетика и теплотехника»</a:t>
            </a:r>
            <a:br>
              <a:rPr lang="ru-RU" sz="1200" kern="1100" dirty="0">
                <a:solidFill>
                  <a:srgbClr val="002060"/>
                </a:solidFill>
              </a:rPr>
            </a:br>
            <a:r>
              <a:rPr lang="ru-RU" sz="1200" kern="1100" dirty="0">
                <a:solidFill>
                  <a:srgbClr val="002060"/>
                </a:solidFill>
              </a:rPr>
              <a:t>Специальность нужна практически в любой сфере, выпускники могут работать на коммунальных предприятиях, тепловых и атомных электростанциях, котельных, объектах возобновляемой «зеленой» энергетики, отвечать за энергоснабжение и энергоэффективность промышленных предприятиях, быть ответственными за энергосбережение в органах власти, организациях и учреждениях.</a:t>
            </a:r>
            <a:endParaRPr lang="ru-RU" sz="1200" kern="1100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06006" y="903249"/>
            <a:ext cx="358826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>
                <a:solidFill>
                  <a:srgbClr val="FF0000"/>
                </a:solidFill>
              </a:rPr>
              <a:t>КАФЕДРА ЭНЕРГЕТИКИ ТЕПЛОТЕХНОЛОГИИ</a:t>
            </a:r>
            <a:endParaRPr lang="ru-RU" sz="2000" b="1" u="sng" dirty="0">
              <a:solidFill>
                <a:srgbClr val="FF0000"/>
              </a:solidFill>
            </a:endParaRPr>
          </a:p>
          <a:p>
            <a:pPr algn="ctr"/>
            <a:r>
              <a:rPr lang="ru-RU" sz="2000" b="1" u="sng" dirty="0">
                <a:solidFill>
                  <a:srgbClr val="FF0000"/>
                </a:solidFill>
              </a:rPr>
              <a:t> </a:t>
            </a:r>
            <a:endParaRPr lang="ru-RU" sz="2000" b="1" u="sng" dirty="0">
              <a:solidFill>
                <a:srgbClr val="FF0000"/>
              </a:solidFill>
            </a:endParaRPr>
          </a:p>
          <a:p>
            <a:pPr algn="ctr"/>
            <a:r>
              <a:rPr lang="ru-RU" b="1" dirty="0">
                <a:solidFill>
                  <a:srgbClr val="00B0F0"/>
                </a:solidFill>
              </a:rPr>
              <a:t>НАПРАВЛЕНИЕ 13.03.01 </a:t>
            </a:r>
            <a:endParaRPr lang="ru-RU" b="1" dirty="0">
              <a:solidFill>
                <a:srgbClr val="00B0F0"/>
              </a:solidFill>
            </a:endParaRPr>
          </a:p>
          <a:p>
            <a:pPr algn="ctr"/>
            <a:r>
              <a:rPr lang="ru-RU" dirty="0">
                <a:solidFill>
                  <a:srgbClr val="002060"/>
                </a:solidFill>
              </a:rPr>
              <a:t>–ТЕПЛОЭНЕРГЕТИКА И ТЕПЛОТЕХНИКА</a:t>
            </a:r>
            <a:endParaRPr lang="ru-RU" dirty="0">
              <a:solidFill>
                <a:srgbClr val="002060"/>
              </a:solidFill>
            </a:endParaRPr>
          </a:p>
          <a:p>
            <a:pPr algn="ctr"/>
            <a:r>
              <a:rPr lang="ru-RU" dirty="0">
                <a:solidFill>
                  <a:srgbClr val="0070C0"/>
                </a:solidFill>
              </a:rPr>
              <a:t>Срок обучения 4 года</a:t>
            </a:r>
            <a:endParaRPr lang="ru-RU" dirty="0">
              <a:solidFill>
                <a:srgbClr val="0070C0"/>
              </a:solidFill>
            </a:endParaRPr>
          </a:p>
          <a:p>
            <a:pPr algn="ctr"/>
            <a:r>
              <a:rPr lang="ru-RU" dirty="0">
                <a:solidFill>
                  <a:srgbClr val="0070C0"/>
                </a:solidFill>
              </a:rPr>
              <a:t>Сокращенная программа 3 года</a:t>
            </a:r>
            <a:endParaRPr lang="ru-RU" dirty="0">
              <a:solidFill>
                <a:srgbClr val="0070C0"/>
              </a:solidFill>
            </a:endParaRPr>
          </a:p>
          <a:p>
            <a:pPr algn="ctr"/>
            <a:r>
              <a:rPr lang="ru-RU" dirty="0">
                <a:solidFill>
                  <a:srgbClr val="FF0000"/>
                </a:solidFill>
              </a:rPr>
              <a:t>Магистратура, аспирантура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323" y="129225"/>
            <a:ext cx="1355045" cy="13255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540" y="4339800"/>
            <a:ext cx="3853852" cy="2248081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692" y="4216371"/>
            <a:ext cx="3853852" cy="249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нег, мужчина, закрытый, гора&#10;&#10;Автоматически созданное описание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50" y="110121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0095" y="-1"/>
            <a:ext cx="921897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cs typeface="Aharoni" panose="020B0604020202020204" pitchFamily="2" charset="-79"/>
              </a:rPr>
              <a:t>Трудоустройство энергетиков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cs typeface="Aharoni" panose="020B0604020202020204" pitchFamily="2" charset="-79"/>
            </a:endParaRPr>
          </a:p>
        </p:txBody>
      </p:sp>
      <p:pic>
        <p:nvPicPr>
          <p:cNvPr id="19" name="Рисунок 18" descr="Изображение выглядит как знак, рисунок&#10;&#10;Автоматически созданное описание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065" y="129226"/>
            <a:ext cx="1325563" cy="132556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2311" cy="6858000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4783874" y="1454787"/>
            <a:ext cx="7009078" cy="4921949"/>
          </a:xfrm>
          <a:prstGeom prst="roundRect">
            <a:avLst/>
          </a:prstGeom>
          <a:noFill/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hangingPunct="0"/>
            <a:r>
              <a:rPr lang="ru-RU" sz="2200" b="1" dirty="0">
                <a:solidFill>
                  <a:schemeClr val="accent2">
                    <a:lumMod val="50000"/>
                  </a:schemeClr>
                </a:solidFill>
              </a:rPr>
              <a:t>            </a:t>
            </a:r>
            <a:endParaRPr lang="ru-RU" sz="22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rgbClr val="002060"/>
                </a:solidFill>
                <a:sym typeface="Symbol" panose="05050102010706020507"/>
              </a:rPr>
              <a:t></a:t>
            </a:r>
            <a:r>
              <a:rPr lang="ru-RU" b="1" dirty="0">
                <a:solidFill>
                  <a:srgbClr val="002060"/>
                </a:solidFill>
              </a:rPr>
              <a:t> Департамент ЖКХ Белгородской области</a:t>
            </a:r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>
                <a:solidFill>
                  <a:srgbClr val="7030A0"/>
                </a:solidFill>
                <a:sym typeface="Symbol" panose="05050102010706020507"/>
              </a:rPr>
              <a:t> </a:t>
            </a:r>
            <a:r>
              <a:rPr lang="ru-RU" b="1" dirty="0">
                <a:solidFill>
                  <a:srgbClr val="FF0000"/>
                </a:solidFill>
                <a:sym typeface="Symbol" panose="05050102010706020507"/>
              </a:rPr>
              <a:t>Белгородэнерго</a:t>
            </a:r>
            <a:r>
              <a:rPr lang="en-US" b="1" dirty="0">
                <a:solidFill>
                  <a:srgbClr val="FF0000"/>
                </a:solidFill>
                <a:sym typeface="Symbol" panose="05050102010706020507"/>
              </a:rPr>
              <a:t> (</a:t>
            </a:r>
            <a:r>
              <a:rPr lang="ru-RU" b="1" dirty="0">
                <a:solidFill>
                  <a:srgbClr val="FF0000"/>
                </a:solidFill>
                <a:sym typeface="Symbol" panose="05050102010706020507"/>
              </a:rPr>
              <a:t>МРСК),  </a:t>
            </a:r>
            <a:r>
              <a:rPr lang="en-US" b="1" dirty="0">
                <a:solidFill>
                  <a:srgbClr val="FF0000"/>
                </a:solidFill>
                <a:sym typeface="Symbol" panose="05050102010706020507"/>
              </a:rPr>
              <a:t>’’</a:t>
            </a:r>
            <a:r>
              <a:rPr lang="ru-RU" b="1" dirty="0" err="1">
                <a:solidFill>
                  <a:srgbClr val="FF0000"/>
                </a:solidFill>
                <a:sym typeface="Symbol" panose="05050102010706020507"/>
              </a:rPr>
              <a:t>Россети</a:t>
            </a:r>
            <a:r>
              <a:rPr lang="en-US" b="1" dirty="0">
                <a:solidFill>
                  <a:srgbClr val="FF0000"/>
                </a:solidFill>
                <a:sym typeface="Symbol" panose="05050102010706020507"/>
              </a:rPr>
              <a:t>’’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,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ДГК</a:t>
            </a:r>
            <a:endParaRPr lang="ru-RU" b="1" dirty="0">
              <a:solidFill>
                <a:srgbClr val="FF0000"/>
              </a:solidFill>
            </a:endParaRPr>
          </a:p>
          <a:p>
            <a:r>
              <a:rPr lang="ru-RU" b="1" dirty="0">
                <a:solidFill>
                  <a:srgbClr val="0070C0"/>
                </a:solidFill>
                <a:sym typeface="Symbol" panose="05050102010706020507"/>
              </a:rPr>
              <a:t></a:t>
            </a:r>
            <a:r>
              <a:rPr lang="ru-RU" b="1" dirty="0">
                <a:solidFill>
                  <a:srgbClr val="0070C0"/>
                </a:solidFill>
              </a:rPr>
              <a:t> ОГБУ «Центр энергосбережения Белгородской области»</a:t>
            </a:r>
            <a:endParaRPr lang="ru-RU" b="1" dirty="0">
              <a:solidFill>
                <a:srgbClr val="0070C0"/>
              </a:solidFill>
            </a:endParaRPr>
          </a:p>
          <a:p>
            <a:r>
              <a:rPr lang="ru-RU" b="1" dirty="0">
                <a:solidFill>
                  <a:srgbClr val="002060"/>
                </a:solidFill>
                <a:sym typeface="Symbol" panose="05050102010706020507"/>
              </a:rPr>
              <a:t></a:t>
            </a:r>
            <a:r>
              <a:rPr lang="ru-RU" b="1" dirty="0">
                <a:solidFill>
                  <a:srgbClr val="002060"/>
                </a:solidFill>
              </a:rPr>
              <a:t> АО «Белгородская </a:t>
            </a:r>
            <a:r>
              <a:rPr lang="ru-RU" b="1" dirty="0" err="1">
                <a:solidFill>
                  <a:srgbClr val="002060"/>
                </a:solidFill>
              </a:rPr>
              <a:t>теплосетевая</a:t>
            </a:r>
            <a:r>
              <a:rPr lang="ru-RU" b="1" dirty="0">
                <a:solidFill>
                  <a:srgbClr val="002060"/>
                </a:solidFill>
              </a:rPr>
              <a:t> компания», Белгородская ТЭЦ, Белгородская ГТУ-ТЭЦ «Луч»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(Филиал ПАО «Квадра» – «Белгородская генерация»)</a:t>
            </a:r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>
                <a:solidFill>
                  <a:srgbClr val="7030A0"/>
                </a:solidFill>
                <a:sym typeface="Symbol" panose="05050102010706020507"/>
              </a:rPr>
              <a:t></a:t>
            </a:r>
            <a:r>
              <a:rPr lang="ru-RU" b="1" dirty="0">
                <a:solidFill>
                  <a:srgbClr val="7030A0"/>
                </a:solidFill>
              </a:rPr>
              <a:t>  Курская АЭС, ЗАО </a:t>
            </a:r>
            <a:r>
              <a:rPr lang="en-US" b="1" dirty="0">
                <a:solidFill>
                  <a:srgbClr val="7030A0"/>
                </a:solidFill>
              </a:rPr>
              <a:t>’’</a:t>
            </a:r>
            <a:r>
              <a:rPr lang="ru-RU" b="1" dirty="0">
                <a:solidFill>
                  <a:srgbClr val="7030A0"/>
                </a:solidFill>
              </a:rPr>
              <a:t>СОКОЛ АТС</a:t>
            </a:r>
            <a:r>
              <a:rPr lang="en-US" b="1" dirty="0">
                <a:solidFill>
                  <a:srgbClr val="7030A0"/>
                </a:solidFill>
              </a:rPr>
              <a:t>’’</a:t>
            </a:r>
            <a:endParaRPr lang="ru-RU" b="1" dirty="0">
              <a:solidFill>
                <a:srgbClr val="7030A0"/>
              </a:solidFill>
            </a:endParaRPr>
          </a:p>
          <a:p>
            <a:r>
              <a:rPr lang="ru-RU" b="1" dirty="0">
                <a:solidFill>
                  <a:srgbClr val="002060"/>
                </a:solidFill>
                <a:sym typeface="Symbol" panose="05050102010706020507"/>
              </a:rPr>
              <a:t></a:t>
            </a:r>
            <a:r>
              <a:rPr lang="ru-RU" b="1" dirty="0">
                <a:solidFill>
                  <a:srgbClr val="002060"/>
                </a:solidFill>
              </a:rPr>
              <a:t>  АО  «Белгородская региональная тепло-сетевая компания» и   др. районные тепловые сети</a:t>
            </a:r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>
                <a:solidFill>
                  <a:srgbClr val="0070C0"/>
                </a:solidFill>
                <a:sym typeface="Symbol" panose="05050102010706020507"/>
              </a:rPr>
              <a:t></a:t>
            </a:r>
            <a:r>
              <a:rPr lang="ru-RU" b="1" dirty="0">
                <a:solidFill>
                  <a:srgbClr val="0070C0"/>
                </a:solidFill>
              </a:rPr>
              <a:t> АО «Завод котельного оборудования»</a:t>
            </a:r>
            <a:endParaRPr lang="ru-RU" b="1" dirty="0">
              <a:solidFill>
                <a:srgbClr val="0070C0"/>
              </a:solidFill>
            </a:endParaRPr>
          </a:p>
          <a:p>
            <a:r>
              <a:rPr lang="ru-RU" b="1" dirty="0">
                <a:solidFill>
                  <a:srgbClr val="002060"/>
                </a:solidFill>
                <a:sym typeface="Symbol" panose="05050102010706020507"/>
              </a:rPr>
              <a:t></a:t>
            </a:r>
            <a:r>
              <a:rPr lang="ru-RU" b="1" dirty="0">
                <a:solidFill>
                  <a:srgbClr val="002060"/>
                </a:solidFill>
              </a:rPr>
              <a:t> АО «ЭФКО»</a:t>
            </a:r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>
                <a:solidFill>
                  <a:srgbClr val="00B050"/>
                </a:solidFill>
                <a:sym typeface="Symbol" panose="05050102010706020507"/>
              </a:rPr>
              <a:t></a:t>
            </a:r>
            <a:r>
              <a:rPr lang="ru-RU" b="1" dirty="0">
                <a:solidFill>
                  <a:srgbClr val="00B050"/>
                </a:solidFill>
              </a:rPr>
              <a:t> ЗАО «Белогорье»</a:t>
            </a:r>
            <a:endParaRPr lang="ru-RU" b="1" dirty="0">
              <a:solidFill>
                <a:srgbClr val="00B050"/>
              </a:solidFill>
            </a:endParaRPr>
          </a:p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sym typeface="Symbol" panose="05050102010706020507"/>
              </a:rPr>
              <a:t>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  Агропромышленный холдинг «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Мираторг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»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rgbClr val="002060"/>
                </a:solidFill>
                <a:sym typeface="Symbol" panose="05050102010706020507"/>
              </a:rPr>
              <a:t></a:t>
            </a:r>
            <a:r>
              <a:rPr lang="ru-RU" b="1" dirty="0">
                <a:solidFill>
                  <a:srgbClr val="002060"/>
                </a:solidFill>
              </a:rPr>
              <a:t> ГУП «</a:t>
            </a:r>
            <a:r>
              <a:rPr lang="ru-RU" b="1" dirty="0" err="1">
                <a:solidFill>
                  <a:srgbClr val="002060"/>
                </a:solidFill>
              </a:rPr>
              <a:t>Белоблводоканал</a:t>
            </a:r>
            <a:r>
              <a:rPr lang="ru-RU" b="1" dirty="0">
                <a:solidFill>
                  <a:srgbClr val="002060"/>
                </a:solidFill>
              </a:rPr>
              <a:t>»</a:t>
            </a:r>
            <a:endParaRPr lang="ru-RU" b="1" dirty="0">
              <a:solidFill>
                <a:srgbClr val="002060"/>
              </a:solidFill>
            </a:endParaRPr>
          </a:p>
          <a:p>
            <a:pPr marL="285750" indent="-285750">
              <a:buFont typeface="Symbol" panose="05050102010706020507" pitchFamily="2" charset="2"/>
              <a:buChar char="·"/>
            </a:pPr>
            <a:r>
              <a:rPr lang="ru-RU" b="1" dirty="0">
                <a:solidFill>
                  <a:srgbClr val="7030A0"/>
                </a:solidFill>
                <a:sym typeface="Symbol" panose="05050102010706020507"/>
              </a:rPr>
              <a:t>Белгородский бройлер, ОАО </a:t>
            </a:r>
            <a:r>
              <a:rPr lang="en-US" b="1" dirty="0">
                <a:solidFill>
                  <a:srgbClr val="7030A0"/>
                </a:solidFill>
                <a:sym typeface="Symbol" panose="05050102010706020507"/>
              </a:rPr>
              <a:t>“</a:t>
            </a:r>
            <a:r>
              <a:rPr lang="ru-RU" b="1" dirty="0" err="1">
                <a:solidFill>
                  <a:srgbClr val="7030A0"/>
                </a:solidFill>
                <a:sym typeface="Symbol" panose="05050102010706020507"/>
              </a:rPr>
              <a:t>Сибагро</a:t>
            </a:r>
            <a:r>
              <a:rPr lang="en-US" b="1" dirty="0">
                <a:solidFill>
                  <a:srgbClr val="7030A0"/>
                </a:solidFill>
                <a:sym typeface="Symbol" panose="05050102010706020507"/>
              </a:rPr>
              <a:t>”</a:t>
            </a:r>
            <a:r>
              <a:rPr lang="ru-RU" b="1" dirty="0">
                <a:solidFill>
                  <a:srgbClr val="7030A0"/>
                </a:solidFill>
                <a:sym typeface="Symbol" panose="05050102010706020507"/>
              </a:rPr>
              <a:t>, АО </a:t>
            </a:r>
            <a:r>
              <a:rPr lang="en-US" b="1" dirty="0">
                <a:solidFill>
                  <a:srgbClr val="7030A0"/>
                </a:solidFill>
                <a:sym typeface="Symbol" panose="05050102010706020507"/>
              </a:rPr>
              <a:t>"</a:t>
            </a:r>
            <a:r>
              <a:rPr lang="ru-RU" b="1" dirty="0" err="1">
                <a:solidFill>
                  <a:srgbClr val="7030A0"/>
                </a:solidFill>
                <a:sym typeface="Symbol" panose="05050102010706020507"/>
              </a:rPr>
              <a:t>Цемрос</a:t>
            </a:r>
            <a:r>
              <a:rPr lang="en-US" b="1" dirty="0">
                <a:solidFill>
                  <a:srgbClr val="7030A0"/>
                </a:solidFill>
                <a:sym typeface="Symbol" panose="05050102010706020507"/>
              </a:rPr>
              <a:t>”</a:t>
            </a:r>
            <a:endParaRPr lang="ru-RU" b="1" dirty="0">
              <a:solidFill>
                <a:srgbClr val="7030A0"/>
              </a:solidFill>
              <a:sym typeface="Symbol" panose="05050102010706020507"/>
            </a:endParaRPr>
          </a:p>
          <a:p>
            <a:pPr marL="285750" indent="-285750">
              <a:buFont typeface="Symbol" panose="05050102010706020507" pitchFamily="2" charset="2"/>
              <a:buChar char="·"/>
            </a:pPr>
            <a:r>
              <a:rPr lang="ru-RU" b="1" dirty="0">
                <a:solidFill>
                  <a:srgbClr val="FF0000"/>
                </a:solidFill>
                <a:sym typeface="Symbol" panose="05050102010706020507"/>
              </a:rPr>
              <a:t>   ЛЮБЫЕ ПРОИЗВОДСТВЕННЫЕ КОМПАНИИ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323" y="129225"/>
            <a:ext cx="1355045" cy="13255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0095" y="5026576"/>
            <a:ext cx="24038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Базовое</a:t>
            </a:r>
            <a:r>
              <a:rPr lang="ru-RU" sz="2400" dirty="0"/>
              <a:t> </a:t>
            </a:r>
            <a:r>
              <a:rPr lang="ru-RU" sz="2400" dirty="0">
                <a:solidFill>
                  <a:srgbClr val="FF0000"/>
                </a:solidFill>
              </a:rPr>
              <a:t>техническое образование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Направленный вправо указательный палец, тыльная сторона руки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74018" y="5269177"/>
            <a:ext cx="914400" cy="914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555" y="1435683"/>
            <a:ext cx="2633075" cy="17976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055" y="3343486"/>
            <a:ext cx="2536074" cy="174115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нег, мужчина, закрытый, гора&#10;&#10;Автоматически созданное описание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50" y="481264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0095" y="-1"/>
            <a:ext cx="921897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cs typeface="Aharoni" panose="020B0604020202020204" pitchFamily="2" charset="-79"/>
              </a:rPr>
              <a:t>Востребованные специальности в энергетике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cs typeface="Aharoni" panose="020B0604020202020204" pitchFamily="2" charset="-79"/>
            </a:endParaRPr>
          </a:p>
        </p:txBody>
      </p:sp>
      <p:pic>
        <p:nvPicPr>
          <p:cNvPr id="19" name="Рисунок 18" descr="Изображение выглядит как знак, рисунок&#10;&#10;Автоматически созданное описание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065" y="129226"/>
            <a:ext cx="1325563" cy="132556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2311" cy="6858000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4783874" y="1454787"/>
            <a:ext cx="7009078" cy="5515639"/>
          </a:xfrm>
          <a:prstGeom prst="roundRect">
            <a:avLst/>
          </a:prstGeom>
          <a:noFill/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1"/>
                </a:solidFill>
                <a:sym typeface="Symbol" panose="05050102010706020507"/>
              </a:rPr>
              <a:t></a:t>
            </a:r>
            <a:r>
              <a:rPr lang="ru-RU" sz="2400" b="1" dirty="0">
                <a:solidFill>
                  <a:schemeClr val="tx1"/>
                </a:solidFill>
              </a:rPr>
              <a:t>  Инженер-энергетик</a:t>
            </a:r>
            <a:endParaRPr lang="ru-RU" sz="2400" b="1" dirty="0">
              <a:solidFill>
                <a:schemeClr val="tx1"/>
              </a:solidFill>
            </a:endParaRPr>
          </a:p>
          <a:p>
            <a:r>
              <a:rPr lang="ru-RU" sz="2400" b="1" dirty="0">
                <a:solidFill>
                  <a:schemeClr val="tx1"/>
                </a:solidFill>
                <a:sym typeface="Symbol" panose="05050102010706020507"/>
              </a:rPr>
              <a:t>  Специалист по альтернативной энергетике</a:t>
            </a:r>
            <a:endParaRPr lang="ru-RU" sz="2400" b="1" dirty="0">
              <a:solidFill>
                <a:schemeClr val="tx1"/>
              </a:solidFill>
            </a:endParaRPr>
          </a:p>
          <a:p>
            <a:r>
              <a:rPr lang="ru-RU" sz="2400" b="1" dirty="0">
                <a:solidFill>
                  <a:schemeClr val="tx1"/>
                </a:solidFill>
                <a:sym typeface="Symbol" panose="05050102010706020507"/>
              </a:rPr>
              <a:t></a:t>
            </a:r>
            <a:r>
              <a:rPr lang="ru-RU" sz="2400" b="1" dirty="0">
                <a:solidFill>
                  <a:schemeClr val="tx1"/>
                </a:solidFill>
              </a:rPr>
              <a:t>  Аналитик по энергосбережению</a:t>
            </a:r>
            <a:endParaRPr lang="ru-RU" sz="2400" b="1" dirty="0">
              <a:solidFill>
                <a:schemeClr val="tx1"/>
              </a:solidFill>
            </a:endParaRPr>
          </a:p>
          <a:p>
            <a:r>
              <a:rPr lang="ru-RU" sz="2400" b="1" dirty="0">
                <a:solidFill>
                  <a:schemeClr val="tx1"/>
                </a:solidFill>
                <a:sym typeface="Symbol" panose="05050102010706020507"/>
              </a:rPr>
              <a:t></a:t>
            </a:r>
            <a:r>
              <a:rPr lang="ru-RU" sz="2400" b="1" dirty="0">
                <a:solidFill>
                  <a:schemeClr val="tx1"/>
                </a:solidFill>
              </a:rPr>
              <a:t>  Специалист по хранению энергии</a:t>
            </a:r>
            <a:endParaRPr lang="ru-RU" sz="2400" b="1" dirty="0">
              <a:solidFill>
                <a:schemeClr val="tx1"/>
              </a:solidFill>
            </a:endParaRPr>
          </a:p>
          <a:p>
            <a:r>
              <a:rPr lang="ru-RU" sz="2400" b="1" dirty="0">
                <a:solidFill>
                  <a:schemeClr val="tx1"/>
                </a:solidFill>
                <a:sym typeface="Symbol" panose="05050102010706020507"/>
              </a:rPr>
              <a:t></a:t>
            </a:r>
            <a:r>
              <a:rPr lang="ru-RU" sz="2400" b="1" dirty="0">
                <a:solidFill>
                  <a:schemeClr val="tx1"/>
                </a:solidFill>
              </a:rPr>
              <a:t>  Специалист по энергобезопасности</a:t>
            </a:r>
            <a:endParaRPr lang="ru-RU" sz="2400" b="1" dirty="0">
              <a:solidFill>
                <a:schemeClr val="tx1"/>
              </a:solidFill>
            </a:endParaRPr>
          </a:p>
          <a:p>
            <a:r>
              <a:rPr lang="ru-RU" sz="2400" b="1" dirty="0">
                <a:solidFill>
                  <a:schemeClr val="tx1"/>
                </a:solidFill>
                <a:sym typeface="Symbol" panose="05050102010706020507"/>
              </a:rPr>
              <a:t></a:t>
            </a:r>
            <a:r>
              <a:rPr lang="ru-RU" sz="2400" b="1" dirty="0">
                <a:solidFill>
                  <a:schemeClr val="tx1"/>
                </a:solidFill>
              </a:rPr>
              <a:t>  </a:t>
            </a:r>
            <a:r>
              <a:rPr lang="ru-RU" sz="2400" b="1" dirty="0">
                <a:solidFill>
                  <a:srgbClr val="FF0000"/>
                </a:solidFill>
              </a:rPr>
              <a:t>Системный инженер интеллектуальных энергосетей</a:t>
            </a:r>
            <a:endParaRPr lang="ru-RU" sz="2400" b="1" dirty="0">
              <a:solidFill>
                <a:srgbClr val="FF0000"/>
              </a:solidFill>
            </a:endParaRPr>
          </a:p>
          <a:p>
            <a:r>
              <a:rPr lang="ru-RU" sz="2400" b="1" dirty="0">
                <a:solidFill>
                  <a:schemeClr val="tx1"/>
                </a:solidFill>
                <a:sym typeface="Symbol" panose="05050102010706020507"/>
              </a:rPr>
              <a:t></a:t>
            </a:r>
            <a:r>
              <a:rPr lang="ru-RU" sz="2400" b="1" dirty="0">
                <a:solidFill>
                  <a:schemeClr val="tx1"/>
                </a:solidFill>
              </a:rPr>
              <a:t>  </a:t>
            </a:r>
            <a:r>
              <a:rPr lang="ru-RU" sz="2400" b="1" dirty="0">
                <a:solidFill>
                  <a:srgbClr val="FF0000"/>
                </a:solidFill>
              </a:rPr>
              <a:t>Инженер-проектировщик (по отраслям)</a:t>
            </a:r>
            <a:endParaRPr lang="ru-RU" sz="2400" b="1" dirty="0">
              <a:solidFill>
                <a:srgbClr val="FF0000"/>
              </a:solidFill>
            </a:endParaRPr>
          </a:p>
          <a:p>
            <a:pPr marL="342900" indent="-342900">
              <a:buFont typeface="Symbol" panose="05050102010706020507" pitchFamily="2" charset="2"/>
              <a:buChar char="·"/>
            </a:pPr>
            <a:r>
              <a:rPr lang="ru-RU" sz="2400" b="1" dirty="0">
                <a:solidFill>
                  <a:schemeClr val="tx1"/>
                </a:solidFill>
                <a:sym typeface="Symbol" panose="05050102010706020507"/>
              </a:rPr>
              <a:t>Диспетчер энергосистем (ВО)</a:t>
            </a:r>
            <a:endParaRPr lang="ru-RU" sz="2400" b="1" dirty="0">
              <a:solidFill>
                <a:schemeClr val="tx1"/>
              </a:solidFill>
              <a:sym typeface="Symbol" panose="05050102010706020507"/>
            </a:endParaRPr>
          </a:p>
          <a:p>
            <a:pPr marL="342900" indent="-342900">
              <a:buFont typeface="Symbol" panose="05050102010706020507" pitchFamily="2" charset="2"/>
              <a:buChar char="·"/>
            </a:pPr>
            <a:r>
              <a:rPr lang="ru-RU" sz="2400" b="1" dirty="0">
                <a:solidFill>
                  <a:schemeClr val="tx1"/>
                </a:solidFill>
                <a:sym typeface="Symbol" panose="05050102010706020507"/>
              </a:rPr>
              <a:t>Инженер-теплотехник</a:t>
            </a:r>
            <a:endParaRPr lang="ru-RU" sz="2400" b="1" dirty="0">
              <a:solidFill>
                <a:schemeClr val="tx1"/>
              </a:solidFill>
              <a:sym typeface="Symbol" panose="05050102010706020507"/>
            </a:endParaRPr>
          </a:p>
          <a:p>
            <a:pPr marL="342900" indent="-342900">
              <a:buFont typeface="Symbol" panose="05050102010706020507" pitchFamily="2" charset="2"/>
              <a:buChar char="·"/>
            </a:pPr>
            <a:r>
              <a:rPr lang="ru-RU" sz="2400" b="1" dirty="0">
                <a:solidFill>
                  <a:schemeClr val="tx1"/>
                </a:solidFill>
                <a:sym typeface="Symbol" panose="05050102010706020507"/>
              </a:rPr>
              <a:t>Инженер-проектировщик тепловых сетей</a:t>
            </a:r>
            <a:endParaRPr lang="ru-RU" sz="2400" b="1" dirty="0">
              <a:solidFill>
                <a:schemeClr val="tx1"/>
              </a:solidFill>
              <a:sym typeface="Symbol" panose="05050102010706020507"/>
            </a:endParaRPr>
          </a:p>
          <a:p>
            <a:pPr marL="342900" indent="-342900">
              <a:buFont typeface="Symbol" panose="05050102010706020507" pitchFamily="2" charset="2"/>
              <a:buChar char="·"/>
            </a:pPr>
            <a:r>
              <a:rPr lang="ru-RU" sz="2400" b="1" dirty="0">
                <a:solidFill>
                  <a:schemeClr val="tx1"/>
                </a:solidFill>
                <a:sym typeface="Symbol" panose="05050102010706020507"/>
              </a:rPr>
              <a:t>Инженер по системам вентиляции и кондиционирования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sym typeface="Symbol" panose="05050102010706020507"/>
            </a:endParaRPr>
          </a:p>
          <a:p>
            <a:r>
              <a:rPr lang="ru-RU" b="1" dirty="0">
                <a:solidFill>
                  <a:schemeClr val="tx1"/>
                </a:solidFill>
                <a:sym typeface="Symbol" panose="05050102010706020507"/>
              </a:rPr>
              <a:t>              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323" y="129225"/>
            <a:ext cx="1355045" cy="132556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0095" y="1454788"/>
            <a:ext cx="2286690" cy="158553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0413" y="3169548"/>
            <a:ext cx="2403566" cy="157696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490095" y="5026576"/>
            <a:ext cx="24038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Базовое</a:t>
            </a:r>
            <a:r>
              <a:rPr lang="ru-RU" sz="2400" dirty="0"/>
              <a:t> </a:t>
            </a:r>
            <a:r>
              <a:rPr lang="ru-RU" sz="2400" dirty="0">
                <a:solidFill>
                  <a:srgbClr val="FF0000"/>
                </a:solidFill>
              </a:rPr>
              <a:t>техническое образование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Направленный вправо указательный палец, тыльная сторона руки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74018" y="5269177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нег, мужчина, закрытый, гора&#10;&#10;Автоматически созданное описание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0095" y="-1"/>
            <a:ext cx="921897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cs typeface="Aharoni" panose="020B0604020202020204" pitchFamily="2" charset="-79"/>
              </a:rPr>
              <a:t>Направления обучения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cs typeface="Aharoni" panose="020B0604020202020204" pitchFamily="2" charset="-79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2311" cy="6858000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1902643" y="1109876"/>
            <a:ext cx="363863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>
                <a:solidFill>
                  <a:srgbClr val="FF0000"/>
                </a:solidFill>
              </a:rPr>
              <a:t>КАФЕДРА СТАНДАРТИЗАЦИИ И УПРАВЛЕНИЯ КАЧЕСТВОМ</a:t>
            </a:r>
            <a:endParaRPr lang="ru-RU" sz="2000" b="1" u="sng" dirty="0">
              <a:solidFill>
                <a:srgbClr val="FF0000"/>
              </a:solidFill>
            </a:endParaRPr>
          </a:p>
          <a:p>
            <a:pPr algn="ctr"/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490095" y="1881783"/>
            <a:ext cx="450697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F0"/>
                </a:solidFill>
              </a:rPr>
              <a:t>НАПРАВЛЕНИЕ 27.03.02</a:t>
            </a:r>
            <a:endParaRPr lang="ru-RU" b="1" dirty="0">
              <a:solidFill>
                <a:srgbClr val="00B0F0"/>
              </a:solidFill>
            </a:endParaRPr>
          </a:p>
          <a:p>
            <a:pPr algn="ctr"/>
            <a:r>
              <a:rPr lang="ru-RU" dirty="0"/>
              <a:t> </a:t>
            </a:r>
            <a:r>
              <a:rPr lang="ru-RU" dirty="0">
                <a:solidFill>
                  <a:srgbClr val="002060"/>
                </a:solidFill>
              </a:rPr>
              <a:t>– УПРАВЛЕНИЕ КАЧЕСТВОМ</a:t>
            </a:r>
            <a:endParaRPr lang="ru-RU" dirty="0">
              <a:solidFill>
                <a:srgbClr val="002060"/>
              </a:solidFill>
            </a:endParaRPr>
          </a:p>
          <a:p>
            <a:pPr algn="ctr"/>
            <a:r>
              <a:rPr lang="ru-RU" sz="1800" dirty="0">
                <a:solidFill>
                  <a:srgbClr val="002060"/>
                </a:solidFill>
              </a:rPr>
              <a:t>(</a:t>
            </a:r>
            <a:r>
              <a:rPr lang="ru-RU" sz="1800" dirty="0">
                <a:solidFill>
                  <a:srgbClr val="FF0000"/>
                </a:solidFill>
              </a:rPr>
              <a:t>профили</a:t>
            </a:r>
            <a:r>
              <a:rPr lang="en-US" sz="1800" dirty="0">
                <a:solidFill>
                  <a:srgbClr val="002060"/>
                </a:solidFill>
              </a:rPr>
              <a:t>:</a:t>
            </a:r>
            <a:r>
              <a:rPr lang="ru-RU" sz="1800" dirty="0">
                <a:solidFill>
                  <a:srgbClr val="002060"/>
                </a:solidFill>
              </a:rPr>
              <a:t>сертификация и менеджмент качества, цифровизация технического регулирования  и метрологии</a:t>
            </a:r>
            <a:endParaRPr lang="ru-RU" dirty="0">
              <a:solidFill>
                <a:srgbClr val="002060"/>
              </a:solidFill>
            </a:endParaRPr>
          </a:p>
          <a:p>
            <a:pPr algn="ctr"/>
            <a:r>
              <a:rPr lang="ru-RU" dirty="0">
                <a:solidFill>
                  <a:srgbClr val="0070C0"/>
                </a:solidFill>
              </a:rPr>
              <a:t>Срок обучения 4 года</a:t>
            </a:r>
            <a:endParaRPr lang="ru-RU" dirty="0">
              <a:solidFill>
                <a:srgbClr val="0070C0"/>
              </a:solidFill>
            </a:endParaRPr>
          </a:p>
          <a:p>
            <a:pPr algn="ctr"/>
            <a:r>
              <a:rPr lang="ru-RU" dirty="0">
                <a:solidFill>
                  <a:srgbClr val="FF0000"/>
                </a:solidFill>
              </a:rPr>
              <a:t>Магистратура , аспирантура   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99580" y="1093303"/>
            <a:ext cx="4506979" cy="2647406"/>
          </a:xfrm>
          <a:prstGeom prst="roundRect">
            <a:avLst/>
          </a:prstGeom>
          <a:noFill/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2060"/>
                </a:solidFill>
              </a:rPr>
              <a:t>27.03.02 «Управление качеством»</a:t>
            </a:r>
            <a:endParaRPr lang="ru-RU" sz="1200" b="1" dirty="0">
              <a:solidFill>
                <a:srgbClr val="002060"/>
              </a:solidFill>
            </a:endParaRPr>
          </a:p>
          <a:p>
            <a:pPr algn="ctr"/>
            <a:r>
              <a:rPr lang="ru-RU" sz="1200" dirty="0">
                <a:solidFill>
                  <a:srgbClr val="002060"/>
                </a:solidFill>
              </a:rPr>
              <a:t>Кафедра готовит специалистов, которые будут разрабатывать стандарты, нормы, правила, требования и контролировать их выполнение. Оценивать уровень брака, устанавливать его причины, принимать меры по его предупреждению и устранению. Проводить аудиты и процедуры сертификации современных систем менеджмента в соответствии с национальными и международными стандартами ISO 9001, ISO 14001, ISO 45001, ISO/</a:t>
            </a:r>
            <a:r>
              <a:rPr lang="en-US" sz="1200" dirty="0">
                <a:solidFill>
                  <a:srgbClr val="002060"/>
                </a:solidFill>
              </a:rPr>
              <a:t>IEC</a:t>
            </a:r>
            <a:r>
              <a:rPr lang="ru-RU" sz="1200" dirty="0">
                <a:solidFill>
                  <a:srgbClr val="002060"/>
                </a:solidFill>
              </a:rPr>
              <a:t> 27001 и т.д.</a:t>
            </a:r>
            <a:endParaRPr lang="ru-RU" sz="1200" dirty="0">
              <a:solidFill>
                <a:srgbClr val="002060"/>
              </a:solidFill>
            </a:endParaRPr>
          </a:p>
          <a:p>
            <a:pPr algn="ctr"/>
            <a:r>
              <a:rPr lang="ru-RU" sz="1200" kern="1100" dirty="0">
                <a:solidFill>
                  <a:srgbClr val="002060"/>
                </a:solidFill>
              </a:rPr>
              <a:t>Моделировать, устанавливать и проводить инжиниринг бизнес-процессов компании с использованием современных информационных технологий. Осуществлять метрологическое обеспечение и контроль за средствами измерений, проводить их поверку и калибровку.</a:t>
            </a:r>
            <a:endParaRPr lang="ru-RU" sz="1200" kern="1100" dirty="0">
              <a:solidFill>
                <a:srgbClr val="00206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930" y="94391"/>
            <a:ext cx="1355045" cy="13255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4125" y="3989840"/>
            <a:ext cx="4702084" cy="25839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303" y="3989840"/>
            <a:ext cx="4566846" cy="258397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нег, мужчина, закрытый, гора&#10;&#10;Автоматически созданное описание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236"/>
            <a:ext cx="12192000" cy="685800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115710" y="404236"/>
            <a:ext cx="8719328" cy="389259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+mn-lt"/>
                <a:cs typeface="Aharoni" panose="020B0604020202020204" pitchFamily="2" charset="-79"/>
              </a:rPr>
              <a:t>Кафедра энергетики теплотехнологии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864938" y="5920303"/>
            <a:ext cx="423031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cap="all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топливно-энергетические организации,</a:t>
            </a:r>
            <a:endParaRPr lang="ru-RU" sz="1500" b="1" cap="all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1500" b="1" cap="all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металлургия</a:t>
            </a:r>
            <a:endParaRPr lang="ru-RU" sz="1500" b="1" cap="all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42521" y="5831267"/>
            <a:ext cx="345423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cap="all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Агропромышленный и пищевой сектор экономики,</a:t>
            </a:r>
            <a:endParaRPr lang="ru-RU" sz="1500" b="1" cap="all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1500" b="1" cap="all" dirty="0" err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фармацевтия</a:t>
            </a:r>
            <a:endParaRPr lang="ru-RU" sz="1500" b="1" cap="all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26136" y="958968"/>
            <a:ext cx="110775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Область профессиональной деятельности выпускника</a:t>
            </a:r>
            <a:endParaRPr lang="ru-RU" sz="3200" b="1" dirty="0">
              <a:solidFill>
                <a:srgbClr val="FF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Прямоугольник: один верхний угол скругленный, другой — усеченный 1"/>
          <p:cNvSpPr/>
          <p:nvPr/>
        </p:nvSpPr>
        <p:spPr>
          <a:xfrm>
            <a:off x="326136" y="298707"/>
            <a:ext cx="10560939" cy="642979"/>
          </a:xfrm>
          <a:prstGeom prst="snip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34F64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 cstate="print"/>
          <a:srcRect l="8076" t="5683" r="12879" b="5477"/>
          <a:stretch>
            <a:fillRect/>
          </a:stretch>
        </p:blipFill>
        <p:spPr>
          <a:xfrm>
            <a:off x="10865495" y="77764"/>
            <a:ext cx="1235016" cy="1340874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22" name="Заголовок 1"/>
          <p:cNvSpPr txBox="1"/>
          <p:nvPr/>
        </p:nvSpPr>
        <p:spPr>
          <a:xfrm>
            <a:off x="348281" y="448359"/>
            <a:ext cx="10726335" cy="3892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chemeClr val="bg1"/>
                </a:solidFill>
                <a:latin typeface="+mn-lt"/>
                <a:cs typeface="Aharoni" panose="020B0604020202020204" pitchFamily="2" charset="-79"/>
              </a:rPr>
              <a:t>Кафедра стандартизации и управления качеством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230" y="1613860"/>
            <a:ext cx="3679370" cy="22585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544" y="3949836"/>
            <a:ext cx="2640850" cy="18649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702" y="3964899"/>
            <a:ext cx="2775897" cy="18498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326" y="3964900"/>
            <a:ext cx="2992431" cy="18498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637" y="1613860"/>
            <a:ext cx="1695807" cy="226107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069" y="1574379"/>
            <a:ext cx="1723528" cy="229803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7697543" y="6278510"/>
            <a:ext cx="423224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cap="all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Оборонно-</a:t>
            </a:r>
            <a:r>
              <a:rPr lang="ru-RU" sz="1500" b="1" cap="all" dirty="0" err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пром.комплекс</a:t>
            </a:r>
            <a:r>
              <a:rPr lang="ru-RU" sz="1500" b="1" cap="all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лёгкая промышленность</a:t>
            </a:r>
            <a:endParaRPr lang="ru-RU" sz="1500" b="1" cap="all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Изображение выглядит как снег, мужчина, закрытый, гора&#10;&#10;Автоматически созданное описание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b="12177"/>
          <a:stretch>
            <a:fillRect/>
          </a:stretch>
        </p:blipFill>
        <p:spPr>
          <a:xfrm>
            <a:off x="9334942" y="1639581"/>
            <a:ext cx="1811173" cy="1590627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530379" y="1980712"/>
            <a:ext cx="7527772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290" indent="-288290">
              <a:spcBef>
                <a:spcPts val="300"/>
              </a:spcBef>
              <a:spcAft>
                <a:spcPts val="3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Разрабатывать стандарты, нормы, правила и требования, контролировать их выполнение</a:t>
            </a:r>
            <a:endParaRPr lang="ru-RU" sz="2000" b="1" dirty="0">
              <a:solidFill>
                <a:srgbClr val="00206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8290" indent="-288290">
              <a:spcBef>
                <a:spcPts val="300"/>
              </a:spcBef>
              <a:spcAft>
                <a:spcPts val="3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Оценивать уровень брака,  устанавливать его причины, принимать меры по его предупреждению и устранению</a:t>
            </a:r>
            <a:endParaRPr lang="ru-RU" sz="2000" b="1" dirty="0">
              <a:solidFill>
                <a:srgbClr val="00206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8290" indent="-288290">
              <a:spcBef>
                <a:spcPts val="300"/>
              </a:spcBef>
              <a:spcAft>
                <a:spcPts val="3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Проектировать, внедрять системы менеджмента и осуществлять реинжиниринг бизнес-процессов</a:t>
            </a:r>
            <a:endParaRPr lang="ru-RU" sz="2000" b="1" dirty="0">
              <a:solidFill>
                <a:srgbClr val="00206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8290" indent="-288290">
              <a:spcBef>
                <a:spcPts val="300"/>
              </a:spcBef>
              <a:spcAft>
                <a:spcPts val="3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Осуществлять метрологическое обеспечение, метрологический контроль за средствами измерений, проводить их поверку и калибровку</a:t>
            </a:r>
            <a:endParaRPr lang="ru-RU" sz="2000" b="1" dirty="0">
              <a:solidFill>
                <a:srgbClr val="00206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8290" indent="-288290">
              <a:spcBef>
                <a:spcPts val="300"/>
              </a:spcBef>
              <a:spcAft>
                <a:spcPts val="3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Подтверждать соответствие продукции, процессов производства, услуг требованиям нормативных документов</a:t>
            </a:r>
            <a:endParaRPr lang="ru-RU" sz="2000" b="1" dirty="0">
              <a:solidFill>
                <a:srgbClr val="00206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8290" indent="-288290">
              <a:spcBef>
                <a:spcPts val="300"/>
              </a:spcBef>
              <a:spcAft>
                <a:spcPts val="3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Организовывать проверки (аудиты) уже сертифицированных продуктов, процессов и систем</a:t>
            </a:r>
            <a:endParaRPr lang="ru-RU" sz="2000" b="1" dirty="0">
              <a:solidFill>
                <a:srgbClr val="00206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Прямоугольник: один верхний угол скругленный, другой — усеченный 1"/>
          <p:cNvSpPr/>
          <p:nvPr/>
        </p:nvSpPr>
        <p:spPr>
          <a:xfrm>
            <a:off x="326136" y="298707"/>
            <a:ext cx="10560939" cy="642979"/>
          </a:xfrm>
          <a:prstGeom prst="snip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34F64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429654" y="1107256"/>
            <a:ext cx="71643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Что ты будешь знать и уметь</a:t>
            </a:r>
            <a:endParaRPr lang="ru-RU" sz="4000" b="1" dirty="0">
              <a:solidFill>
                <a:srgbClr val="FF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530379" y="430008"/>
            <a:ext cx="10726335" cy="389259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+mn-lt"/>
                <a:cs typeface="Aharoni" panose="020B0604020202020204" pitchFamily="2" charset="-79"/>
              </a:rPr>
              <a:t>Кафедра стандартизации и управления качеством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/>
          <a:srcRect l="8076" t="5683" r="12879" b="5477"/>
          <a:stretch>
            <a:fillRect/>
          </a:stretch>
        </p:blipFill>
        <p:spPr>
          <a:xfrm>
            <a:off x="10887075" y="80776"/>
            <a:ext cx="1235016" cy="1340874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427" y="5081167"/>
            <a:ext cx="2441689" cy="16277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426" y="3343873"/>
            <a:ext cx="2411133" cy="161013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8701</Words>
  <Application>WPS Presentation</Application>
  <PresentationFormat>Широкоэкранный</PresentationFormat>
  <Paragraphs>387</Paragraphs>
  <Slides>37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37</vt:i4>
      </vt:variant>
    </vt:vector>
  </HeadingPairs>
  <TitlesOfParts>
    <vt:vector size="54" baseType="lpstr">
      <vt:lpstr>Arial</vt:lpstr>
      <vt:lpstr>SimSun</vt:lpstr>
      <vt:lpstr>Wingdings</vt:lpstr>
      <vt:lpstr>Aharoni</vt:lpstr>
      <vt:lpstr>Segoe Print</vt:lpstr>
      <vt:lpstr>Symbol</vt:lpstr>
      <vt:lpstr>Symbol</vt:lpstr>
      <vt:lpstr>Verdana</vt:lpstr>
      <vt:lpstr>Calibri Light</vt:lpstr>
      <vt:lpstr>Microsoft YaHei</vt:lpstr>
      <vt:lpstr>Arial Unicode MS</vt:lpstr>
      <vt:lpstr>Calibri</vt:lpstr>
      <vt:lpstr>-apple-system</vt:lpstr>
      <vt:lpstr>Segoe UI Semibold</vt:lpstr>
      <vt:lpstr>Тема Office</vt:lpstr>
      <vt:lpstr>Acrobat.Document.DC</vt:lpstr>
      <vt:lpstr>Acrobat.Document.DC</vt:lpstr>
      <vt:lpstr>Институт энергетики и электроники  Директор института: кандидат технических наук Белоусов Александр Владимирович </vt:lpstr>
      <vt:lpstr>Институт энергетики и электроники</vt:lpstr>
      <vt:lpstr>Направления обучения</vt:lpstr>
      <vt:lpstr>Направления обучения</vt:lpstr>
      <vt:lpstr>Трудоустройство энергетиков</vt:lpstr>
      <vt:lpstr>Востребованные специальности в энергетике</vt:lpstr>
      <vt:lpstr>Направления обучения</vt:lpstr>
      <vt:lpstr>Кафедра энергетики теплотехнологии</vt:lpstr>
      <vt:lpstr>Кафедра стандартизации и управления качеством</vt:lpstr>
      <vt:lpstr>Кафедра стандартизации и управления качеством</vt:lpstr>
      <vt:lpstr>Количество мест в 2024/25 году</vt:lpstr>
      <vt:lpstr>Стоимость обучения в 2024/25 году</vt:lpstr>
      <vt:lpstr>Имеются специализированные проектные компьютерные залы</vt:lpstr>
      <vt:lpstr>Специализированные лаборатории</vt:lpstr>
      <vt:lpstr>Учебный полигон</vt:lpstr>
      <vt:lpstr>Все специальности информационно насыщены</vt:lpstr>
      <vt:lpstr>Все наши направления содержат в образовательных программах модули по использованию БАС</vt:lpstr>
      <vt:lpstr>Научная работа студентов</vt:lpstr>
      <vt:lpstr>Работы наших студентов</vt:lpstr>
      <vt:lpstr>Реальные курсовые и дипломные проекты</vt:lpstr>
      <vt:lpstr>Успехи наших студентов</vt:lpstr>
      <vt:lpstr>Техническое творчество</vt:lpstr>
      <vt:lpstr>Межкафедральные объединения. Битва роботов</vt:lpstr>
      <vt:lpstr>Техническое творчество. Битва роботов</vt:lpstr>
      <vt:lpstr>Практика на реальных производствах</vt:lpstr>
      <vt:lpstr>Дополнительное профессиональное образование</vt:lpstr>
      <vt:lpstr>Стройотряды</vt:lpstr>
      <vt:lpstr>Социальная активность студентов – студенческий дворец культуры</vt:lpstr>
      <vt:lpstr>Спортивный комплекс</vt:lpstr>
      <vt:lpstr>Общежития БГТУ им. В.Г. Шухова</vt:lpstr>
      <vt:lpstr>Военный учебный центр</vt:lpstr>
      <vt:lpstr>ПАО «Россети Центр»</vt:lpstr>
      <vt:lpstr>ЗАО «Белгородский цемент»</vt:lpstr>
      <vt:lpstr>ЗАО «Белгородский цемент»</vt:lpstr>
      <vt:lpstr>ЦТАИ Курской АЭС - 2</vt:lpstr>
      <vt:lpstr>Предприятия-партнеры</vt:lpstr>
      <vt:lpstr>Институт энергетики и электроники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Институт энергетики, информационных технологий и управляющих систем Директор института: кандидат технических наук Белоусов Александр Владимирович</dc:title>
  <dc:creator>User</dc:creator>
  <cp:lastModifiedBy>Мария Королева</cp:lastModifiedBy>
  <cp:revision>204</cp:revision>
  <dcterms:created xsi:type="dcterms:W3CDTF">2023-02-03T08:09:00Z</dcterms:created>
  <dcterms:modified xsi:type="dcterms:W3CDTF">2025-05-27T08:52:04Z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171A382D03554DE997969442568C329F_13</vt:lpwstr>
  </property>
  <property fmtid="{D5CDD505-2E9C-101B-9397-08002B2CF9AE}" pid="3" name="KSOProductBuildVer">
    <vt:lpwstr>1049-12.2.0.21179</vt:lpwstr>
  </property>
</Properties>
</file>